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4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4" r:id="rId3"/>
    <p:sldMasterId id="2147483708" r:id="rId4"/>
    <p:sldMasterId id="2147483720" r:id="rId5"/>
    <p:sldMasterId id="2147483733" r:id="rId6"/>
    <p:sldMasterId id="2147483750" r:id="rId7"/>
    <p:sldMasterId id="2147483767" r:id="rId8"/>
    <p:sldMasterId id="2147483781" r:id="rId9"/>
    <p:sldMasterId id="2147483795" r:id="rId10"/>
    <p:sldMasterId id="2147483809" r:id="rId11"/>
    <p:sldMasterId id="2147483823" r:id="rId12"/>
    <p:sldMasterId id="2147483837" r:id="rId13"/>
    <p:sldMasterId id="2147483851" r:id="rId14"/>
    <p:sldMasterId id="2147483865" r:id="rId15"/>
  </p:sldMasterIdLst>
  <p:notesMasterIdLst>
    <p:notesMasterId r:id="rId92"/>
  </p:notesMasterIdLst>
  <p:handoutMasterIdLst>
    <p:handoutMasterId r:id="rId93"/>
  </p:handoutMasterIdLst>
  <p:sldIdLst>
    <p:sldId id="379" r:id="rId16"/>
    <p:sldId id="530" r:id="rId17"/>
    <p:sldId id="471" r:id="rId18"/>
    <p:sldId id="266" r:id="rId19"/>
    <p:sldId id="501" r:id="rId20"/>
    <p:sldId id="469" r:id="rId21"/>
    <p:sldId id="337" r:id="rId22"/>
    <p:sldId id="297" r:id="rId23"/>
    <p:sldId id="298" r:id="rId24"/>
    <p:sldId id="299" r:id="rId25"/>
    <p:sldId id="300" r:id="rId26"/>
    <p:sldId id="308" r:id="rId27"/>
    <p:sldId id="334" r:id="rId28"/>
    <p:sldId id="311" r:id="rId29"/>
    <p:sldId id="312" r:id="rId30"/>
    <p:sldId id="325" r:id="rId31"/>
    <p:sldId id="345" r:id="rId32"/>
    <p:sldId id="319" r:id="rId33"/>
    <p:sldId id="424" r:id="rId34"/>
    <p:sldId id="348" r:id="rId35"/>
    <p:sldId id="475" r:id="rId36"/>
    <p:sldId id="447" r:id="rId37"/>
    <p:sldId id="399" r:id="rId38"/>
    <p:sldId id="467" r:id="rId39"/>
    <p:sldId id="400" r:id="rId40"/>
    <p:sldId id="474" r:id="rId41"/>
    <p:sldId id="512" r:id="rId42"/>
    <p:sldId id="513" r:id="rId43"/>
    <p:sldId id="514" r:id="rId44"/>
    <p:sldId id="518" r:id="rId45"/>
    <p:sldId id="519" r:id="rId46"/>
    <p:sldId id="520" r:id="rId47"/>
    <p:sldId id="517" r:id="rId48"/>
    <p:sldId id="521" r:id="rId49"/>
    <p:sldId id="526" r:id="rId50"/>
    <p:sldId id="525" r:id="rId51"/>
    <p:sldId id="523" r:id="rId52"/>
    <p:sldId id="522" r:id="rId53"/>
    <p:sldId id="508" r:id="rId54"/>
    <p:sldId id="509" r:id="rId55"/>
    <p:sldId id="510" r:id="rId56"/>
    <p:sldId id="511" r:id="rId57"/>
    <p:sldId id="528" r:id="rId58"/>
    <p:sldId id="529" r:id="rId59"/>
    <p:sldId id="476" r:id="rId60"/>
    <p:sldId id="477" r:id="rId61"/>
    <p:sldId id="478" r:id="rId62"/>
    <p:sldId id="482" r:id="rId63"/>
    <p:sldId id="480" r:id="rId64"/>
    <p:sldId id="481" r:id="rId65"/>
    <p:sldId id="498" r:id="rId66"/>
    <p:sldId id="499" r:id="rId67"/>
    <p:sldId id="500" r:id="rId68"/>
    <p:sldId id="483" r:id="rId69"/>
    <p:sldId id="484" r:id="rId70"/>
    <p:sldId id="485" r:id="rId71"/>
    <p:sldId id="486" r:id="rId72"/>
    <p:sldId id="487" r:id="rId73"/>
    <p:sldId id="488" r:id="rId74"/>
    <p:sldId id="489" r:id="rId75"/>
    <p:sldId id="490" r:id="rId76"/>
    <p:sldId id="491" r:id="rId77"/>
    <p:sldId id="496" r:id="rId78"/>
    <p:sldId id="492" r:id="rId79"/>
    <p:sldId id="381" r:id="rId80"/>
    <p:sldId id="527" r:id="rId81"/>
    <p:sldId id="463" r:id="rId82"/>
    <p:sldId id="505" r:id="rId83"/>
    <p:sldId id="504" r:id="rId84"/>
    <p:sldId id="438" r:id="rId85"/>
    <p:sldId id="428" r:id="rId86"/>
    <p:sldId id="429" r:id="rId87"/>
    <p:sldId id="391" r:id="rId88"/>
    <p:sldId id="442" r:id="rId89"/>
    <p:sldId id="503" r:id="rId90"/>
    <p:sldId id="506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DA1"/>
    <a:srgbClr val="660033"/>
    <a:srgbClr val="3333FF"/>
    <a:srgbClr val="FFFF00"/>
    <a:srgbClr val="0000CC"/>
    <a:srgbClr val="FF0000"/>
    <a:srgbClr val="66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216" autoAdjust="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viewProps" Target="view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e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625D8-43B2-4C46-8F6F-8E1CC9EFF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45DBC9-333E-4CEB-84BE-98E357ABB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4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DCC477-D0E6-4909-9400-6EE90B2DECD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2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3A4575-A7FC-4426-AD7B-BC94BEBCE021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967409-0316-483A-80F6-96E6D8FE9605}" type="slidenum">
              <a:rPr lang="en-US">
                <a:solidFill>
                  <a:srgbClr val="000000"/>
                </a:solidFill>
              </a:rPr>
              <a:pPr eaLnBrk="1" hangingPunct="1"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9F0E-6EE5-4BDC-81A5-BCA50F8BE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96C94-AEEA-4861-81A9-FA93FAA03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82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902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472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52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808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374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4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00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9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939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EFCF3-C57C-430F-A2FB-DF90AD2AF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78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349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6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603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675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410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447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374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707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099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97F85-619E-48EA-966C-6540B7587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4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219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58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46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315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246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313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368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038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8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10D01-2C4C-4501-9315-3DF719B4A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568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25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278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61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09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31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0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35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64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166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CBD15-9FEC-4D47-AEC2-2A3306CD5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84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369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705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68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11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521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7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1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54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9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D122C-3D6B-4D83-9939-46D51D1E9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54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460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102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775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625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90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874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47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66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5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FF4CD-1CEC-46ED-9C89-ACACFF401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08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705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219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48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33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072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705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406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472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934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9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9B2-637B-4A09-A620-952ACF5569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55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94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172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52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569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79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535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27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648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164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8184-5C86-4357-83B1-51134BC09D9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53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24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825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37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2340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419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336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778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541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695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6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FB72-8D04-4C0D-A332-EE77096704A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91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05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432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644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654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22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60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355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607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800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5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57B4C-359C-413E-AE10-316557D01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6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0677-E67A-4FDB-8F50-C0F85132230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18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961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304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EE71-9704-40AF-AE71-F25531BDAD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60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CB4A-0D90-48E4-83E4-16A8AC5262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97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E23B-DA13-4E1F-9098-725C92C40D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0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2AB7-3807-46E4-B0FD-A21125E060C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F12F-0A70-4F83-B3F7-45F4FED65B8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5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E3D9-49F5-486C-A5BA-76CC252F805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72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51DA-27AB-4221-9F83-C85237CA06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4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8CB6-4E4E-496E-A46A-DD87C1508AA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9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93A6-F6D2-454A-B68D-AFB88F988F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0F54-84EC-4BA6-AF56-3E58FE95BDD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11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CB4A-0D90-48E4-83E4-16A8AC5262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91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E2D7-BDA7-46D9-83E2-EAC0F1EED02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5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7DD35-E724-4E28-9F99-1D525C1F6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8FA5-CEF6-4EBD-9B66-FBC5909AF5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7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EE71-9704-40AF-AE71-F25531BDADD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9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E23B-DA13-4E1F-9098-725C92C40D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0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49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8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23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28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2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4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65087-DF6A-4984-B2E3-E9D7AD949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4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98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88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6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07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8FA5-CEF6-4EBD-9B66-FBC5909AF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7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863A-D980-42D2-85A3-5FF5F29879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CB16-803E-4BF1-9453-DE20670CE8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30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0826-96EC-4F6E-845C-BB65C547E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77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AEC2-0173-447A-A261-70E3B64EB9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C6E2-D285-49AA-8FF7-8362E913B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0F263-32CF-4A29-8DD9-CE7314DD3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2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5D47-866B-4EDB-9D1F-335B759850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73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DC46-8648-454A-8953-9E162A1C5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76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28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507A-C403-4129-8615-CC1A4219D0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93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B069-EF9F-4B77-B5D0-4F57BB419D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15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DF68-78D8-453F-86E5-0BC4A3EB04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26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D7DD-8301-4FC7-AB11-3B8CDD29AD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863A-D980-42D2-85A3-5FF5F29879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1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CB16-803E-4BF1-9453-DE20670CE8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97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0826-96EC-4F6E-845C-BB65C547E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76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AEC2-0173-447A-A261-70E3B64EB9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9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7FEB3-347D-4AB0-8A94-FE19B2982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0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C6E2-D285-49AA-8FF7-8362E913B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72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5D47-866B-4EDB-9D1F-335B759850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1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DC46-8648-454A-8953-9E162A1C5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3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28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507A-C403-4129-8615-CC1A4219D0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43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B069-EF9F-4B77-B5D0-4F57BB419D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5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DF68-78D8-453F-86E5-0BC4A3EB04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15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D7DD-8301-4FC7-AB11-3B8CDD29AD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094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CB4A-0D90-48E4-83E4-16A8AC52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3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589D-C142-425A-8423-73CF5748A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33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DE7A-7EE7-4F79-BAB0-08AA9C1E16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6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E87D5-239A-46E7-96DE-E8EDE10C8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2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16F4-D2B6-4E6B-8A2D-7A5AD52E57A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01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9C2E-5797-4FA0-B9DD-71A0F00578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33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EA58-D076-4419-B96D-86A23BC6468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54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A3B8-13F8-4F19-822B-6B8BF56919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62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F220-DA98-4BB8-9644-85520C09BA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9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EB16-B7C6-43E5-9CC3-D401528114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41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D1F7-B349-4CC3-BD94-AC691F1E939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64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1F55-DD86-412B-A059-338AE872EC4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6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8B3B-757E-4A69-99BF-F132F44D9D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1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0FD0-49AA-4B55-8131-16B0CBA1EA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5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48440-8A52-45D5-B21F-998E93525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38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1444-1804-49E4-834D-39FF6667A64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3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78005-4D60-4DFB-A9E2-C267A5EDE7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34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2BE0-C495-4221-ACBA-DFAA5726C2B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5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ED4A-EE88-4D8D-B050-63530567F2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2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589D-C142-425A-8423-73CF5748A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68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DE7A-7EE7-4F79-BAB0-08AA9C1E16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3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16F4-D2B6-4E6B-8A2D-7A5AD52E57A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629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9C2E-5797-4FA0-B9DD-71A0F00578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615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EA58-D076-4419-B96D-86A23BC6468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4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A3B8-13F8-4F19-822B-6B8BF56919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0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DBD3C-8BB3-41C1-9016-E54E0DFD9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63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F220-DA98-4BB8-9644-85520C09BA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EB16-B7C6-43E5-9CC3-D401528114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636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D1F7-B349-4CC3-BD94-AC691F1E939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674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1F55-DD86-412B-A059-338AE872EC4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2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8B3B-757E-4A69-99BF-F132F44D9D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4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0FD0-49AA-4B55-8131-16B0CBA1EA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0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1444-1804-49E4-834D-39FF6667A64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299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78005-4D60-4DFB-A9E2-C267A5EDE7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237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2BE0-C495-4221-ACBA-DFAA5726C2B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292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ED4A-EE88-4D8D-B050-63530567F2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9CBD0C-A460-4B5A-A23F-16909A890F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9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55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9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5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3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 29,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VECC Colloquium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D540-280C-4C10-A67A-2C97899DD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2FCF18-0339-40CC-A90E-C5BBCA938060}" type="slidenum">
              <a:rPr lang="en-US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DC85B1-6411-40CD-90F9-67AFE8B4AB5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4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DE9C7B4-CA31-4B39-BA91-1D2078F591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DE9C7B4-CA31-4B39-BA91-1D2078F591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3F542E-99C6-443B-8265-ED811CDA99A4}" type="slidenum">
              <a:rPr lang="en-US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3F542E-99C6-443B-8265-ED811CDA99A4}" type="slidenum">
              <a:rPr lang="en-US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1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60E9DC-85FE-431D-9341-4E194677F0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547FF0-33CF-484B-9911-881EB97D64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85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cal.ernet.in/~pmd/qm2008/webpage/qm2008Abstract.htm" TargetMode="External"/><Relationship Id="rId13" Type="http://schemas.openxmlformats.org/officeDocument/2006/relationships/hyperlink" Target="http://www.veccal.ernet.in/~pmd/qm2008/webpage/Quark%20Matter%202008%20Logo%20Black.jpg" TargetMode="External"/><Relationship Id="rId3" Type="http://schemas.openxmlformats.org/officeDocument/2006/relationships/hyperlink" Target="http://www.veccal.ernet.in/~pmd/qm2008/webpage/QuarkMatter2008Poster.pdf" TargetMode="External"/><Relationship Id="rId7" Type="http://schemas.openxmlformats.org/officeDocument/2006/relationships/hyperlink" Target="http://www.veccal.ernet.in/~pmd/qm2008/webpage/qgpws08.htm" TargetMode="External"/><Relationship Id="rId12" Type="http://schemas.openxmlformats.org/officeDocument/2006/relationships/hyperlink" Target="http://www.veccal.ernet.in/~pmd/qm2008/webpage/qm2008Participant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eccal.ernet.in/~pmd/qm2008/webpage/qm2008Program.htm" TargetMode="External"/><Relationship Id="rId11" Type="http://schemas.openxmlformats.org/officeDocument/2006/relationships/hyperlink" Target="http://www.veccal.ernet.in/~pmd/qm2008/webpage/qm2008Visa.htm" TargetMode="External"/><Relationship Id="rId5" Type="http://schemas.openxmlformats.org/officeDocument/2006/relationships/hyperlink" Target="http://www.veccal.ernet.in/~pmd/qm2008/webpage/qm2008Committee.htm" TargetMode="External"/><Relationship Id="rId10" Type="http://schemas.openxmlformats.org/officeDocument/2006/relationships/hyperlink" Target="http://www.veccal.ernet.in/~pmd/qm2008/webpage/qm2008Accommodation.htm" TargetMode="External"/><Relationship Id="rId4" Type="http://schemas.openxmlformats.org/officeDocument/2006/relationships/hyperlink" Target="http://www.veccal.ernet.in/qm2008.html" TargetMode="External"/><Relationship Id="rId9" Type="http://schemas.openxmlformats.org/officeDocument/2006/relationships/hyperlink" Target="http://www.veccal.ernet.in/~pmd/qm2008/webpage/qm2008Registration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wmf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0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7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91.emf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9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90.e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9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2.png"/><Relationship Id="rId4" Type="http://schemas.openxmlformats.org/officeDocument/2006/relationships/image" Target="../media/image10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10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31.wmf"/><Relationship Id="rId9" Type="http://schemas.openxmlformats.org/officeDocument/2006/relationships/image" Target="../media/image1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3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9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41.w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4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9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8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229600" cy="1905000"/>
          </a:xfrm>
          <a:solidFill>
            <a:schemeClr val="folHlink"/>
          </a:solidFill>
          <a:ln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Exploring Quark Gluon Plasma</a:t>
            </a:r>
            <a:b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using</a:t>
            </a:r>
            <a:b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Photons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solidFill>
                <a:srgbClr val="660033"/>
              </a:solidFill>
              <a:latin typeface="Lucida Calligraphy" pitchFamily="66" charset="0"/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5334000" cy="1066800"/>
          </a:xfrm>
          <a:solidFill>
            <a:srgbClr val="92D050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Dinesh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K.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Srivastava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Variable Energy Cyclotron Centre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Kolkata 700 064, India</a:t>
            </a:r>
          </a:p>
        </p:txBody>
      </p:sp>
      <p:sp>
        <p:nvSpPr>
          <p:cNvPr id="5126" name="AutoShape 12" descr="http://www.veccal.ernet.in/%7Epmd/qm2008/webpage/Quark%20Matter%202008%20Poster_smal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23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AutoShape 13" descr="HOME">
            <a:hlinkClick r:id="rId4" tooltip="QM2008 HOM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52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8" name="AutoShape 14" descr="COMMITTEES">
            <a:hlinkClick r:id="rId5" tooltip="QM2008 Committe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047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AutoShape 15" descr="PROGRAM">
            <a:hlinkClick r:id="rId6" tooltip="QM2008 Program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0" name="AutoShape 16" descr="QGP SCHOOL">
            <a:hlinkClick r:id="rId7" tooltip="QGP School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52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1" name="AutoShape 17" descr="ABSTRACTS">
            <a:hlinkClick r:id="rId8" tooltip="QM2008 Abstract Submissio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047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2" name="AutoShape 18" descr="REGISTRATION">
            <a:hlinkClick r:id="rId9" tooltip="QM2008 Registration informatio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3" name="AutoShape 19" descr="ACCOMMODATION">
            <a:hlinkClick r:id="rId10" tooltip="QM2008 Accommodatio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38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4" name="AutoShape 20" descr="VISA">
            <a:hlinkClick r:id="rId11" tooltip="QM2008 Visa informatio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838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5" name="AutoShape 21" descr="PARTICIPANTS">
            <a:hlinkClick r:id="rId12" tooltip="QM2008 Participants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6" name="AutoShape 11" descr="http://www.veccal.ernet.in/%7Epmd/qm2008/webpage/Quark%20Matter%202008%20Logo%20Black_small.jpg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-9009063" y="-296863"/>
            <a:ext cx="619125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105400" y="1371600"/>
            <a:ext cx="3810000" cy="510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906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Examples of </a:t>
            </a:r>
            <a:r>
              <a:rPr lang="en-US" sz="3200" b="1" dirty="0" err="1" smtClean="0">
                <a:solidFill>
                  <a:schemeClr val="tx1"/>
                </a:solidFill>
              </a:rPr>
              <a:t>Hadronic</a:t>
            </a:r>
            <a:r>
              <a:rPr lang="en-US" sz="3200" b="1" dirty="0" smtClean="0">
                <a:solidFill>
                  <a:schemeClr val="tx1"/>
                </a:solidFill>
              </a:rPr>
              <a:t> Processes Involving</a:t>
            </a:r>
            <a:r>
              <a:rPr lang="en-US" sz="3200" b="1" dirty="0" smtClean="0">
                <a:solidFill>
                  <a:schemeClr val="tx1"/>
                </a:solidFill>
                <a:latin typeface="Symbol" pitchFamily="18" charset="2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Symbol" pitchFamily="18" charset="2"/>
              </a:rPr>
            </a:br>
            <a:r>
              <a:rPr lang="en-US" sz="3200" b="1" dirty="0" smtClean="0">
                <a:solidFill>
                  <a:schemeClr val="tx1"/>
                </a:solidFill>
                <a:latin typeface="Symbol" pitchFamily="18" charset="2"/>
              </a:rPr>
              <a:t> p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3200" b="1" dirty="0" smtClean="0">
                <a:solidFill>
                  <a:schemeClr val="tx1"/>
                </a:solidFill>
              </a:rPr>
              <a:t> for Production of Photons</a:t>
            </a:r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5775"/>
            <a:ext cx="4800600" cy="3121025"/>
          </a:xfrm>
          <a:noFill/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28600" y="5257800"/>
            <a:ext cx="4681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First </a:t>
            </a:r>
            <a:r>
              <a:rPr lang="en-US" sz="2000" b="1">
                <a:solidFill>
                  <a:srgbClr val="3333FF"/>
                </a:solidFill>
              </a:rPr>
              <a:t>calculated by</a:t>
            </a:r>
            <a:r>
              <a:rPr lang="en-US" sz="2000" b="1">
                <a:solidFill>
                  <a:srgbClr val="FF0000"/>
                </a:solidFill>
              </a:rPr>
              <a:t> Kapusta, Lichard, 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&amp; Seibert, </a:t>
            </a:r>
            <a:r>
              <a:rPr lang="en-US" sz="2000" b="1">
                <a:solidFill>
                  <a:srgbClr val="3333FF"/>
                </a:solidFill>
              </a:rPr>
              <a:t>PRD 44 (1991) 2774. 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5029200" y="1349375"/>
            <a:ext cx="39624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</a:t>
            </a:r>
            <a:r>
              <a:rPr lang="en-US" b="1"/>
              <a:t>Include </a:t>
            </a:r>
            <a:r>
              <a:rPr lang="en-US" b="1">
                <a:latin typeface="Symbol" panose="05050102010706020507" pitchFamily="18" charset="2"/>
              </a:rPr>
              <a:t>pr</a:t>
            </a:r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en-US" b="1"/>
              <a:t>a</a:t>
            </a:r>
            <a:r>
              <a:rPr lang="en-US" b="1" baseline="-25000"/>
              <a:t>1</a:t>
            </a:r>
            <a:r>
              <a:rPr lang="en-US" b="1">
                <a:sym typeface="Wingdings" panose="05000000000000000000" pitchFamily="2" charset="2"/>
              </a:rPr>
              <a:t> </a:t>
            </a:r>
            <a:r>
              <a:rPr lang="en-US" b="1">
                <a:latin typeface="Symbol" panose="05050102010706020507" pitchFamily="18" charset="2"/>
              </a:rPr>
              <a:t>pg</a:t>
            </a:r>
          </a:p>
          <a:p>
            <a:pPr eaLnBrk="1" hangingPunct="1"/>
            <a:r>
              <a:rPr lang="en-US" b="1"/>
              <a:t>   Xiong et al, PRD 46 (1992) 3798;</a:t>
            </a:r>
          </a:p>
          <a:p>
            <a:pPr eaLnBrk="1" hangingPunct="1"/>
            <a:r>
              <a:rPr lang="en-US" b="1"/>
              <a:t>   Song, PRC 47 (1993) 2861. </a:t>
            </a:r>
          </a:p>
          <a:p>
            <a:pPr eaLnBrk="1" hangingPunct="1"/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Include baryonic processes.</a:t>
            </a:r>
          </a:p>
          <a:p>
            <a:pPr eaLnBrk="1" hangingPunct="1"/>
            <a:r>
              <a:rPr lang="en-US" b="1"/>
              <a:t>  Alam et al, PRC 68 (2003) 031901.</a:t>
            </a:r>
          </a:p>
          <a:p>
            <a:pPr eaLnBrk="1" hangingPunct="1"/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Medium modifications; (Series of</a:t>
            </a:r>
          </a:p>
          <a:p>
            <a:pPr eaLnBrk="1" hangingPunct="1"/>
            <a:r>
              <a:rPr lang="en-US" b="1"/>
              <a:t>  valuable papers, T and </a:t>
            </a:r>
            <a:r>
              <a:rPr lang="en-US" b="1">
                <a:latin typeface="Symbol" panose="05050102010706020507" pitchFamily="18" charset="2"/>
              </a:rPr>
              <a:t>m</a:t>
            </a:r>
            <a:r>
              <a:rPr lang="en-US" b="1" baseline="-25000"/>
              <a:t>b</a:t>
            </a:r>
            <a:r>
              <a:rPr lang="en-US" b="1"/>
              <a:t>) </a:t>
            </a:r>
          </a:p>
          <a:p>
            <a:pPr eaLnBrk="1" hangingPunct="1"/>
            <a:r>
              <a:rPr lang="en-US" b="1"/>
              <a:t>  Alam et al, Ann. Phys. 286 (2001)</a:t>
            </a:r>
          </a:p>
          <a:p>
            <a:pPr eaLnBrk="1" hangingPunct="1"/>
            <a:r>
              <a:rPr lang="en-US" b="1"/>
              <a:t> 159.</a:t>
            </a:r>
          </a:p>
          <a:p>
            <a:pPr eaLnBrk="1" hangingPunct="1"/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Include strange sector, massive</a:t>
            </a:r>
          </a:p>
          <a:p>
            <a:pPr eaLnBrk="1" hangingPunct="1"/>
            <a:r>
              <a:rPr lang="en-US" b="1"/>
              <a:t>  Yang- Mills theory, form-factors,</a:t>
            </a:r>
          </a:p>
          <a:p>
            <a:pPr eaLnBrk="1" hangingPunct="1"/>
            <a:r>
              <a:rPr lang="en-US" b="1"/>
              <a:t>   baryons,  t-channel exchange of</a:t>
            </a:r>
          </a:p>
          <a:p>
            <a:pPr eaLnBrk="1" hangingPunct="1"/>
            <a:r>
              <a:rPr lang="en-US" b="1"/>
              <a:t>   </a:t>
            </a:r>
            <a:r>
              <a:rPr lang="en-US" b="1">
                <a:latin typeface="Symbol" panose="05050102010706020507" pitchFamily="18" charset="2"/>
              </a:rPr>
              <a:t>w</a:t>
            </a:r>
            <a:r>
              <a:rPr lang="en-US" b="1"/>
              <a:t> mesons etc.</a:t>
            </a:r>
          </a:p>
          <a:p>
            <a:pPr eaLnBrk="1" hangingPunct="1"/>
            <a:r>
              <a:rPr lang="en-US" b="1"/>
              <a:t>   </a:t>
            </a:r>
            <a:r>
              <a:rPr lang="en-US" b="1">
                <a:solidFill>
                  <a:schemeClr val="tx2"/>
                </a:solidFill>
              </a:rPr>
              <a:t>Turbide, Rapp, Gale, PRC 69 </a:t>
            </a:r>
          </a:p>
          <a:p>
            <a:pPr eaLnBrk="1" hangingPunct="1"/>
            <a:r>
              <a:rPr lang="en-US" b="1">
                <a:solidFill>
                  <a:schemeClr val="tx2"/>
                </a:solidFill>
              </a:rPr>
              <a:t>   (2004) 014903.</a:t>
            </a:r>
          </a:p>
          <a:p>
            <a:pPr eaLnBrk="1" hangingPunct="1"/>
            <a:endParaRPr lang="en-US">
              <a:solidFill>
                <a:schemeClr val="tx2"/>
              </a:solidFill>
            </a:endParaRPr>
          </a:p>
          <a:p>
            <a:pPr eaLnBrk="1" hangingPunct="1"/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Complete Leading Order Rates from QGP &amp;</a:t>
            </a:r>
            <a:b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Exhaustive Reactions in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</a:rPr>
              <a:t>Hadronic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 Matter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467600" y="1828800"/>
            <a:ext cx="1538288" cy="1187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Rates </a:t>
            </a:r>
          </a:p>
          <a:p>
            <a:pPr>
              <a:defRPr/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are</a:t>
            </a:r>
          </a:p>
          <a:p>
            <a:pPr>
              <a:defRPr/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similar !! 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3886200" y="6094413"/>
            <a:ext cx="5257800" cy="64135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2"/>
                </a:solidFill>
              </a:rPr>
              <a:t>Arnold, Moore, &amp; Yaffe, JHEP 0112 (2001) 009.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Turbide, Rapp, &amp; Gale, PRC 69 (2004) 014903.</a:t>
            </a:r>
          </a:p>
        </p:txBody>
      </p:sp>
      <p:sp>
        <p:nvSpPr>
          <p:cNvPr id="13317" name="AutoShape 12"/>
          <p:cNvSpPr>
            <a:spLocks noChangeArrowheads="1"/>
          </p:cNvSpPr>
          <p:nvPr/>
        </p:nvSpPr>
        <p:spPr bwMode="auto">
          <a:xfrm>
            <a:off x="8001000" y="3048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7070725" y="3657600"/>
            <a:ext cx="2073275" cy="1465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We need QGP</a:t>
            </a:r>
          </a:p>
          <a:p>
            <a:pPr>
              <a:defRPr/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at higher T</a:t>
            </a:r>
            <a:r>
              <a:rPr lang="en-US" b="1" baseline="-25000">
                <a:solidFill>
                  <a:srgbClr val="3333FF"/>
                </a:solidFill>
                <a:latin typeface="Arial" charset="0"/>
              </a:rPr>
              <a:t>0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 for</a:t>
            </a: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golden photons</a:t>
            </a:r>
          </a:p>
          <a:p>
            <a:pPr>
              <a:defRPr/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to clearly</a:t>
            </a:r>
          </a:p>
          <a:p>
            <a:pPr>
              <a:defRPr/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outshine others.</a:t>
            </a:r>
          </a:p>
        </p:txBody>
      </p:sp>
      <p:pic>
        <p:nvPicPr>
          <p:cNvPr id="13319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85888"/>
            <a:ext cx="6748463" cy="474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884238"/>
          </a:xfrm>
          <a:solidFill>
            <a:schemeClr val="folHlink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Upper Limit of Single Photons, WA80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90600"/>
            <a:ext cx="4368800" cy="4572000"/>
          </a:xfrm>
          <a:noFill/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724400" y="1066800"/>
            <a:ext cx="36576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3333FF"/>
                </a:solidFill>
                <a:latin typeface="Arial" charset="0"/>
              </a:rPr>
              <a:t>Ruled out hadronic gas with limited hadrons: </a:t>
            </a:r>
            <a:r>
              <a:rPr lang="en-US" sz="2000" b="1">
                <a:solidFill>
                  <a:srgbClr val="3333FF"/>
                </a:solidFill>
                <a:latin typeface="Symbol" pitchFamily="18" charset="2"/>
              </a:rPr>
              <a:t>p, r, w, &amp; h.</a:t>
            </a:r>
            <a:endParaRPr lang="en-US" sz="2000" b="1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" y="5562600"/>
            <a:ext cx="487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3333FF"/>
                </a:solidFill>
              </a:rPr>
              <a:t>S. and Sinha, PRL 73 (1994) 2421;</a:t>
            </a:r>
          </a:p>
          <a:p>
            <a:pPr eaLnBrk="1" hangingPunct="1"/>
            <a:r>
              <a:rPr lang="en-US" b="1" dirty="0" err="1">
                <a:solidFill>
                  <a:srgbClr val="3333FF"/>
                </a:solidFill>
              </a:rPr>
              <a:t>Dumitru</a:t>
            </a:r>
            <a:r>
              <a:rPr lang="en-US" b="1" dirty="0">
                <a:solidFill>
                  <a:srgbClr val="3333FF"/>
                </a:solidFill>
              </a:rPr>
              <a:t> et al., PRC 51 (1995) 2166.</a:t>
            </a:r>
          </a:p>
          <a:p>
            <a:pPr eaLnBrk="1" hangingPunct="1"/>
            <a:endParaRPr lang="en-US" b="1" dirty="0">
              <a:solidFill>
                <a:srgbClr val="3333FF"/>
              </a:solidFill>
            </a:endParaRPr>
          </a:p>
          <a:p>
            <a:pPr eaLnBrk="1" hangingPunct="1"/>
            <a:r>
              <a:rPr lang="en-US" b="1" i="1" dirty="0" err="1">
                <a:solidFill>
                  <a:srgbClr val="3333FF"/>
                </a:solidFill>
              </a:rPr>
              <a:t>Sollfrank</a:t>
            </a:r>
            <a:r>
              <a:rPr lang="en-US" b="1" i="1" dirty="0">
                <a:solidFill>
                  <a:srgbClr val="3333FF"/>
                </a:solidFill>
              </a:rPr>
              <a:t> et al., Lee &amp; Brown, </a:t>
            </a:r>
            <a:r>
              <a:rPr lang="en-US" b="1" i="1" dirty="0" err="1">
                <a:solidFill>
                  <a:srgbClr val="3333FF"/>
                </a:solidFill>
              </a:rPr>
              <a:t>Arbex</a:t>
            </a:r>
            <a:r>
              <a:rPr lang="en-US" b="1" i="1" dirty="0">
                <a:solidFill>
                  <a:srgbClr val="3333FF"/>
                </a:solidFill>
              </a:rPr>
              <a:t> et al., .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343400" y="914400"/>
            <a:ext cx="381000" cy="7620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B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773238"/>
            <a:ext cx="44370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5105400" y="56388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Cleymans, Redlich, &amp; S.,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PRC 55 (1997) 1431.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However,  </a:t>
            </a:r>
            <a:r>
              <a:rPr lang="en-US" b="1">
                <a:solidFill>
                  <a:srgbClr val="FF0000"/>
                </a:solidFill>
              </a:rPr>
              <a:t>n</a:t>
            </a:r>
            <a:r>
              <a:rPr lang="en-US" b="1" baseline="-25000">
                <a:solidFill>
                  <a:srgbClr val="FF0000"/>
                </a:solidFill>
              </a:rPr>
              <a:t>had</a:t>
            </a:r>
            <a:r>
              <a:rPr lang="en-US" b="1">
                <a:solidFill>
                  <a:srgbClr val="FF0000"/>
                </a:solidFill>
              </a:rPr>
              <a:t> &gt;&gt; 2-3 /fm</a:t>
            </a:r>
            <a:r>
              <a:rPr lang="en-US" b="1" baseline="30000">
                <a:solidFill>
                  <a:srgbClr val="FF0000"/>
                </a:solidFill>
              </a:rPr>
              <a:t>3</a:t>
            </a:r>
            <a:r>
              <a:rPr lang="en-US" b="1">
                <a:solidFill>
                  <a:srgbClr val="FF0000"/>
                </a:solidFill>
              </a:rPr>
              <a:t> ! For  No Phase  Transition. 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7299325" y="30083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33"/>
                </a:solidFill>
              </a:rPr>
              <a:t>Pb+Pb@SPS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0668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WA98: 2-loop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 Complete O(</a:t>
            </a:r>
            <a:r>
              <a:rPr lang="en-US" sz="2400" b="1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2400" b="1" baseline="-25000" dirty="0" err="1" smtClean="0">
                <a:solidFill>
                  <a:schemeClr val="tx1"/>
                </a:solidFill>
                <a:sym typeface="Wingdings" pitchFamily="2" charset="2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) for QGP </a:t>
            </a:r>
            <a:b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&amp; </a:t>
            </a:r>
            <a:b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pr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a</a:t>
            </a:r>
            <a:r>
              <a:rPr lang="en-US" sz="2400" b="1" baseline="-25000" dirty="0" smtClean="0">
                <a:solidFill>
                  <a:schemeClr val="tx1"/>
                </a:solidFill>
                <a:sym typeface="Wingdings" pitchFamily="2" charset="2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 Exhaustive </a:t>
            </a:r>
            <a:r>
              <a:rPr lang="en-US" sz="2400" b="1" dirty="0" err="1" smtClean="0">
                <a:solidFill>
                  <a:schemeClr val="tx1"/>
                </a:solidFill>
                <a:sym typeface="Wingdings" pitchFamily="2" charset="2"/>
              </a:rPr>
              <a:t>Hadronic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Reactions for hadrons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495800" cy="3030538"/>
          </a:xfrm>
          <a:noFill/>
        </p:spPr>
      </p:pic>
      <p:pic>
        <p:nvPicPr>
          <p:cNvPr id="16388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495800" cy="3187700"/>
          </a:xfrm>
          <a:noFill/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715000" y="5029200"/>
            <a:ext cx="326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CC"/>
                </a:solidFill>
              </a:rPr>
              <a:t>S., PRC 71 (2005) 034905</a:t>
            </a:r>
            <a:r>
              <a:rPr lang="en-US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76200" y="5073650"/>
            <a:ext cx="4800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60033"/>
                </a:solidFill>
              </a:rPr>
              <a:t>S. &amp; Sinha, PRC 64 (2001)034902 (R ).</a:t>
            </a:r>
            <a:endParaRPr lang="en-US" sz="2000" b="1">
              <a:solidFill>
                <a:srgbClr val="0000CC"/>
              </a:solidFill>
            </a:endParaRPr>
          </a:p>
          <a:p>
            <a:pPr eaLnBrk="1" hangingPunct="1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533400" y="5715000"/>
            <a:ext cx="782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Hydrodynamics, QGP + rich EOS for hadrons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533400" y="6135688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&amp; accounting for the prompt photons</a:t>
            </a:r>
          </a:p>
        </p:txBody>
      </p:sp>
      <p:sp>
        <p:nvSpPr>
          <p:cNvPr id="16393" name="AutoShape 14"/>
          <p:cNvSpPr>
            <a:spLocks noChangeArrowheads="1"/>
          </p:cNvSpPr>
          <p:nvPr/>
        </p:nvSpPr>
        <p:spPr bwMode="auto">
          <a:xfrm>
            <a:off x="4267200" y="19812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4114800" y="1752600"/>
            <a:ext cx="47244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smtClean="0">
                <a:solidFill>
                  <a:schemeClr val="tx1"/>
                </a:solidFill>
              </a:rPr>
              <a:t>Interaction of hard-scattered parton with dense matter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pic>
        <p:nvPicPr>
          <p:cNvPr id="18436" name="Picture 3" descr="jetcon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3254375" cy="4525963"/>
          </a:xfrm>
          <a:noFill/>
        </p:spPr>
      </p:pic>
      <p:sp>
        <p:nvSpPr>
          <p:cNvPr id="18437" name="Line 4"/>
          <p:cNvSpPr>
            <a:spLocks noChangeShapeType="1"/>
          </p:cNvSpPr>
          <p:nvPr/>
        </p:nvSpPr>
        <p:spPr bwMode="auto">
          <a:xfrm flipH="1" flipV="1">
            <a:off x="1905000" y="5257800"/>
            <a:ext cx="2590800" cy="1524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572000" y="5181600"/>
            <a:ext cx="4038600" cy="52387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2800" b="1" dirty="0">
                <a:solidFill>
                  <a:srgbClr val="0000CC"/>
                </a:solidFill>
                <a:latin typeface="Arial" charset="0"/>
                <a:ea typeface="ＭＳ Ｐゴシック" pitchFamily="50" charset="-128"/>
              </a:rPr>
              <a:t>Hard scattered </a:t>
            </a:r>
            <a:r>
              <a:rPr kumimoji="1" lang="en-US" altLang="ja-JP" sz="2800" b="1" dirty="0" err="1">
                <a:solidFill>
                  <a:srgbClr val="0000CC"/>
                </a:solidFill>
                <a:latin typeface="Arial" charset="0"/>
                <a:ea typeface="ＭＳ Ｐゴシック" pitchFamily="50" charset="-128"/>
              </a:rPr>
              <a:t>parton</a:t>
            </a:r>
            <a:endParaRPr kumimoji="1" lang="en-US" altLang="ja-JP" sz="2800" b="1" dirty="0">
              <a:solidFill>
                <a:srgbClr val="0000CC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447800" y="6324600"/>
            <a:ext cx="635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008000"/>
                </a:solidFill>
              </a:rPr>
              <a:t>Fries, Mueller, &amp;  S. , PRL  90 (2003) 132301.</a:t>
            </a:r>
          </a:p>
        </p:txBody>
      </p:sp>
      <p:sp>
        <p:nvSpPr>
          <p:cNvPr id="18440" name="WordArt 7"/>
          <p:cNvSpPr>
            <a:spLocks noChangeArrowheads="1" noChangeShapeType="1" noTextEdit="1"/>
          </p:cNvSpPr>
          <p:nvPr/>
        </p:nvSpPr>
        <p:spPr bwMode="auto">
          <a:xfrm>
            <a:off x="4191000" y="19050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 panose="02020404030301010803" pitchFamily="18" charset="0"/>
              </a:rPr>
              <a:t>Jet Photon Conversion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4784725" y="3216275"/>
            <a:ext cx="3725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660033"/>
                </a:solidFill>
              </a:rPr>
              <a:t>“External Probe!!”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467600" cy="8382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Jet-Initiated EM Radiations from QGP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87925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Annihilation and Compton processes peak in forward and backward directions: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one </a:t>
            </a:r>
            <a:r>
              <a:rPr lang="en-US" sz="2400" dirty="0" err="1" smtClean="0">
                <a:solidFill>
                  <a:srgbClr val="0000FF"/>
                </a:solidFill>
              </a:rPr>
              <a:t>parton</a:t>
            </a:r>
            <a:r>
              <a:rPr lang="en-US" sz="2400" dirty="0" smtClean="0">
                <a:solidFill>
                  <a:srgbClr val="0000FF"/>
                </a:solidFill>
              </a:rPr>
              <a:t> from hard scattering, one </a:t>
            </a:r>
            <a:r>
              <a:rPr lang="en-US" sz="2400" dirty="0" err="1" smtClean="0">
                <a:solidFill>
                  <a:srgbClr val="0000FF"/>
                </a:solidFill>
              </a:rPr>
              <a:t>parton</a:t>
            </a:r>
            <a:r>
              <a:rPr lang="en-US" sz="2400" dirty="0" smtClean="0">
                <a:solidFill>
                  <a:srgbClr val="0000FF"/>
                </a:solidFill>
              </a:rPr>
              <a:t> from the thermal medium; cutoff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,min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&gt; 1 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GeV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/c. 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photon carries momentum of the hard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parton</a:t>
            </a:r>
            <a:endParaRPr lang="en-US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Jet-Photon Conversion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This puts photon production and jet-quenching on the same page!!</a:t>
            </a:r>
          </a:p>
        </p:txBody>
      </p:sp>
      <p:pic>
        <p:nvPicPr>
          <p:cNvPr id="1031" name="Picture 4" descr="annihil_n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0888"/>
            <a:ext cx="316388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ompton_n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47863"/>
            <a:ext cx="30114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055813" y="2590800"/>
          <a:ext cx="13731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590800"/>
                        <a:ext cx="137318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7162800" y="2514600"/>
          <a:ext cx="13350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7" imgW="749160" imgH="393480" progId="Equation.3">
                  <p:embed/>
                </p:oleObj>
              </mc:Choice>
              <mc:Fallback>
                <p:oleObj name="Equation" r:id="rId7" imgW="7491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514600"/>
                        <a:ext cx="13350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3733800" y="2011363"/>
          <a:ext cx="1462088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9" imgW="520560" imgH="558720" progId="Equation.3">
                  <p:embed/>
                </p:oleObj>
              </mc:Choice>
              <mc:Fallback>
                <p:oleObj name="Equation" r:id="rId9" imgW="52056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1363"/>
                        <a:ext cx="1462088" cy="15700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50875"/>
          </a:xfrm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Jet-Photon Conversion: Rates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Annihilation and Compton rates:</a:t>
            </a:r>
          </a:p>
          <a:p>
            <a:pPr eaLnBrk="1" hangingPunct="1"/>
            <a:endParaRPr lang="en-US" sz="2400" smtClean="0">
              <a:solidFill>
                <a:srgbClr val="0000FF"/>
              </a:solidFill>
            </a:endParaRP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CC0000"/>
                </a:solidFill>
              </a:rPr>
              <a:t>thermal medium: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9775" y="5410200"/>
          <a:ext cx="71850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3632040" imgH="482400" progId="Equation.DSMT4">
                  <p:embed/>
                </p:oleObj>
              </mc:Choice>
              <mc:Fallback>
                <p:oleObj name="Equation" r:id="rId3" imgW="36320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410200"/>
                        <a:ext cx="71850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85800" y="1600200"/>
          <a:ext cx="7467600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5" imgW="4292280" imgH="1015920" progId="Equation.DSMT4">
                  <p:embed/>
                </p:oleObj>
              </mc:Choice>
              <mc:Fallback>
                <p:oleObj name="Equation" r:id="rId5" imgW="429228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467600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677863" y="3398838"/>
          <a:ext cx="6942137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7" imgW="3924000" imgH="965160" progId="Equation.DSMT4">
                  <p:embed/>
                </p:oleObj>
              </mc:Choice>
              <mc:Fallback>
                <p:oleObj name="Equation" r:id="rId7" imgW="392400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3398838"/>
                        <a:ext cx="6942137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4191000" y="1676400"/>
            <a:ext cx="175260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27725" y="1331913"/>
            <a:ext cx="268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33"/>
                </a:solidFill>
              </a:rPr>
              <a:t>quark (-jet)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9906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Photons from Passage of Jets through QGP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1660525" y="4953000"/>
            <a:ext cx="5345113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33FF"/>
                </a:solidFill>
                <a:latin typeface="Arial" charset="0"/>
              </a:rPr>
              <a:t>Fries, Mueller, &amp; S., PRL 90 (2003) 132301.</a:t>
            </a: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533400" y="5486400"/>
            <a:ext cx="8320088" cy="1323975"/>
          </a:xfrm>
          <a:prstGeom prst="rect">
            <a:avLst/>
          </a:prstGeom>
          <a:solidFill>
            <a:srgbClr val="BD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This “bremsstrahlung” contribution will be suppressed due to E-loss and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there will be an additional  jet-induced bremsstrahlung, which is also 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similarly suppressed, leaving the jet-conversion photons as the largest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source for  </a:t>
            </a:r>
            <a:r>
              <a:rPr lang="en-US" sz="2000" dirty="0" err="1">
                <a:solidFill>
                  <a:srgbClr val="FF0000"/>
                </a:solidFill>
              </a:rPr>
              <a:t>p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 = 4-10 </a:t>
            </a:r>
            <a:r>
              <a:rPr lang="en-US" sz="2000" dirty="0" err="1">
                <a:solidFill>
                  <a:srgbClr val="FF0000"/>
                </a:solidFill>
              </a:rPr>
              <a:t>GeV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461" name="Text Box 16"/>
          <p:cNvSpPr txBox="1">
            <a:spLocks noChangeArrowheads="1"/>
          </p:cNvSpPr>
          <p:nvPr/>
        </p:nvSpPr>
        <p:spPr bwMode="auto">
          <a:xfrm>
            <a:off x="15081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946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24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63849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946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7325"/>
            <a:ext cx="7772400" cy="650875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FMS Results: Comparison to Data</a:t>
            </a:r>
          </a:p>
        </p:txBody>
      </p:sp>
      <p:pic>
        <p:nvPicPr>
          <p:cNvPr id="20483" name="Picture 3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43434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b10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55688"/>
            <a:ext cx="466248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4038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calibrate pQCD calculation of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direct and Bremsstrahlung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photons via p+p data: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24400" y="4578350"/>
            <a:ext cx="419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CC0000"/>
                </a:solidFill>
                <a:latin typeface="Tahoma" panose="020B0604030504040204" pitchFamily="34" charset="0"/>
              </a:rPr>
              <a:t>for p</a:t>
            </a:r>
            <a:r>
              <a:rPr lang="en-US" sz="2000" baseline="-25000">
                <a:solidFill>
                  <a:srgbClr val="CC00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CC0000"/>
                </a:solidFill>
                <a:latin typeface="Tahoma" panose="020B0604030504040204" pitchFamily="34" charset="0"/>
              </a:rPr>
              <a:t>&lt;6 GeV, FMS photons give significant contribution to photon spectrum: 50% @ 4GeV.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6381750"/>
            <a:ext cx="550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Fries, Mueller, &amp; S., PRC 72 (2005) 041902( R).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592513" y="5876925"/>
            <a:ext cx="53990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Proper Isospins &amp; Shadowing !!!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9" name="Text Box 7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AMY and One-Stop Treatment of </a:t>
            </a:r>
            <a:br>
              <a:rPr lang="en-US" sz="3200" b="1" dirty="0" smtClean="0"/>
            </a:br>
            <a:r>
              <a:rPr lang="en-US" sz="3200" b="1" dirty="0" smtClean="0"/>
              <a:t>Jet-Quenching and Jet-Initiated Photons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52400" y="5562600"/>
            <a:ext cx="8915400" cy="1138773"/>
            <a:chOff x="155897" y="5562600"/>
            <a:chExt cx="9119998" cy="1138773"/>
          </a:xfrm>
          <a:solidFill>
            <a:srgbClr val="BDFDA1"/>
          </a:solidFill>
        </p:grpSpPr>
        <p:sp>
          <p:nvSpPr>
            <p:cNvPr id="23555" name="Text Box 10"/>
            <p:cNvSpPr txBox="1">
              <a:spLocks noChangeArrowheads="1"/>
            </p:cNvSpPr>
            <p:nvPr/>
          </p:nvSpPr>
          <p:spPr bwMode="auto">
            <a:xfrm>
              <a:off x="1584325" y="5980113"/>
              <a:ext cx="184150" cy="366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556" name="Text Box 11"/>
            <p:cNvSpPr txBox="1">
              <a:spLocks noChangeArrowheads="1"/>
            </p:cNvSpPr>
            <p:nvPr/>
          </p:nvSpPr>
          <p:spPr bwMode="auto">
            <a:xfrm>
              <a:off x="155897" y="5562600"/>
              <a:ext cx="9119998" cy="11387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000CC"/>
                  </a:solidFill>
                  <a:latin typeface="Arial" charset="0"/>
                </a:rPr>
                <a:t>This</a:t>
              </a: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 supersedes</a:t>
              </a:r>
              <a:r>
                <a:rPr lang="en-US" sz="200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Arial" charset="0"/>
                </a:rPr>
                <a:t>Turbide</a:t>
              </a:r>
              <a:r>
                <a:rPr lang="en-US" sz="2000" dirty="0">
                  <a:solidFill>
                    <a:srgbClr val="0000CC"/>
                  </a:solidFill>
                  <a:latin typeface="Arial" charset="0"/>
                </a:rPr>
                <a:t>, Gale, </a:t>
              </a:r>
              <a:r>
                <a:rPr lang="en-US" sz="2000" dirty="0" err="1">
                  <a:solidFill>
                    <a:srgbClr val="0000CC"/>
                  </a:solidFill>
                  <a:latin typeface="Arial" charset="0"/>
                </a:rPr>
                <a:t>Jeon</a:t>
              </a:r>
              <a:r>
                <a:rPr lang="en-US" sz="2000" dirty="0">
                  <a:solidFill>
                    <a:srgbClr val="0000CC"/>
                  </a:solidFill>
                  <a:latin typeface="Arial" charset="0"/>
                </a:rPr>
                <a:t>, &amp; Moore, PRC 72 (2005) 014906;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0000CC"/>
                  </a:solidFill>
                  <a:latin typeface="Arial" charset="0"/>
                </a:rPr>
                <a:t>which used AMY but all the processes were calculated using </a:t>
              </a:r>
              <a:r>
                <a:rPr lang="en-US" sz="2400" dirty="0">
                  <a:solidFill>
                    <a:srgbClr val="FF0000"/>
                  </a:solidFill>
                  <a:latin typeface="Arial" charset="0"/>
                </a:rPr>
                <a:t>hard spheres </a:t>
              </a:r>
              <a:r>
                <a:rPr lang="en-US" sz="2400" dirty="0">
                  <a:solidFill>
                    <a:srgbClr val="0000CC"/>
                  </a:solidFill>
                  <a:latin typeface="Arial" charset="0"/>
                </a:rPr>
                <a:t>and </a:t>
              </a:r>
              <a:r>
                <a:rPr lang="en-US" sz="2400" dirty="0">
                  <a:solidFill>
                    <a:srgbClr val="FF0000"/>
                  </a:solidFill>
                  <a:latin typeface="Arial" charset="0"/>
                </a:rPr>
                <a:t>ignoring transverse expansion</a:t>
              </a:r>
              <a:r>
                <a:rPr lang="en-US" sz="2400" dirty="0">
                  <a:solidFill>
                    <a:srgbClr val="0000CC"/>
                  </a:solidFill>
                  <a:latin typeface="Arial" charset="0"/>
                </a:rPr>
                <a:t>.          </a:t>
              </a:r>
            </a:p>
          </p:txBody>
        </p:sp>
      </p:grpSp>
      <p:pic>
        <p:nvPicPr>
          <p:cNvPr id="225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676400"/>
            <a:ext cx="4356100" cy="3306763"/>
          </a:xfrm>
          <a:noFill/>
        </p:spPr>
      </p:pic>
      <p:pic>
        <p:nvPicPr>
          <p:cNvPr id="225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752600"/>
            <a:ext cx="4329112" cy="3205163"/>
          </a:xfrm>
          <a:noFill/>
        </p:spPr>
      </p:pic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066800" y="5029200"/>
            <a:ext cx="8037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Turbide, Gale, Frodermann, &amp; Heinz, hep-ph/0712.732 (</a:t>
            </a:r>
            <a:r>
              <a:rPr lang="en-US" sz="2000">
                <a:solidFill>
                  <a:srgbClr val="3333FF"/>
                </a:solidFill>
              </a:rPr>
              <a:t>Talk by Gale</a:t>
            </a:r>
            <a:r>
              <a:rPr lang="en-US" sz="200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858000" cy="533400"/>
          </a:xfrm>
          <a:solidFill>
            <a:schemeClr val="bg1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B050"/>
                </a:solidFill>
              </a:rPr>
              <a:t>Q</a:t>
            </a:r>
            <a:r>
              <a:rPr lang="en-US" b="1" dirty="0" smtClean="0"/>
              <a:t>uantum </a:t>
            </a:r>
            <a:r>
              <a:rPr lang="en-US" b="1" u="sng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/>
              <a:t>hromo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b="1" dirty="0" smtClean="0"/>
              <a:t>ynamics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5943600" y="5305961"/>
            <a:ext cx="3048000" cy="132343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FFF00"/>
                </a:solidFill>
                <a:latin typeface="Book Antiqua" pitchFamily="18" charset="0"/>
                <a:cs typeface="Andalus" pitchFamily="2" charset="-78"/>
              </a:rPr>
              <a:t>Achieved via quarks in 3  </a:t>
            </a:r>
            <a:r>
              <a:rPr lang="en-US" sz="2000" b="1" i="1" dirty="0" err="1">
                <a:solidFill>
                  <a:srgbClr val="FFFF00"/>
                </a:solidFill>
                <a:latin typeface="Book Antiqua" pitchFamily="18" charset="0"/>
                <a:cs typeface="Andalus" pitchFamily="2" charset="-78"/>
              </a:rPr>
              <a:t>colours</a:t>
            </a:r>
            <a:r>
              <a:rPr lang="en-US" sz="2000" b="1" i="1" dirty="0">
                <a:solidFill>
                  <a:srgbClr val="FFFF00"/>
                </a:solidFill>
                <a:latin typeface="Book Antiqua" pitchFamily="18" charset="0"/>
                <a:cs typeface="Andalus" pitchFamily="2" charset="-78"/>
              </a:rPr>
              <a:t> and 8 type of gluons </a:t>
            </a:r>
            <a:r>
              <a:rPr lang="en-US" sz="2000" b="1" i="1" dirty="0" smtClean="0">
                <a:solidFill>
                  <a:srgbClr val="FFFF00"/>
                </a:solidFill>
                <a:latin typeface="Book Antiqua" pitchFamily="18" charset="0"/>
                <a:cs typeface="Andalus" pitchFamily="2" charset="-78"/>
              </a:rPr>
              <a:t>, </a:t>
            </a:r>
            <a:r>
              <a:rPr lang="en-US" sz="2000" b="1" i="1" dirty="0" smtClean="0">
                <a:solidFill>
                  <a:srgbClr val="FF99FF"/>
                </a:solidFill>
                <a:latin typeface="Book Antiqua" pitchFamily="18" charset="0"/>
                <a:cs typeface="Andalus" pitchFamily="2" charset="-78"/>
              </a:rPr>
              <a:t>all </a:t>
            </a:r>
            <a:r>
              <a:rPr lang="en-US" sz="2000" b="1" i="1" dirty="0">
                <a:solidFill>
                  <a:srgbClr val="FF99FF"/>
                </a:solidFill>
                <a:latin typeface="Book Antiqua" pitchFamily="18" charset="0"/>
                <a:cs typeface="Andalus" pitchFamily="2" charset="-78"/>
              </a:rPr>
              <a:t>of which carry </a:t>
            </a:r>
            <a:r>
              <a:rPr lang="en-US" sz="2000" b="1" i="1" dirty="0" err="1">
                <a:solidFill>
                  <a:srgbClr val="FF99FF"/>
                </a:solidFill>
                <a:latin typeface="Book Antiqua" pitchFamily="18" charset="0"/>
                <a:cs typeface="Andalus" pitchFamily="2" charset="-78"/>
              </a:rPr>
              <a:t>colour</a:t>
            </a:r>
            <a:r>
              <a:rPr lang="en-US" sz="2000" b="1" i="1" dirty="0">
                <a:solidFill>
                  <a:srgbClr val="FF99FF"/>
                </a:solidFill>
                <a:latin typeface="Book Antiqua" pitchFamily="18" charset="0"/>
                <a:cs typeface="Andalus" pitchFamily="2" charset="-78"/>
              </a:rPr>
              <a:t> charge.</a:t>
            </a:r>
          </a:p>
        </p:txBody>
      </p:sp>
      <p:pic>
        <p:nvPicPr>
          <p:cNvPr id="8198" name="Picture 5" descr="wilcze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599"/>
            <a:ext cx="3810000" cy="376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776912" y="4556264"/>
          <a:ext cx="3214688" cy="62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Equation" r:id="rId4" imgW="2806560" imgH="545760" progId="Equation.3">
                  <p:embed/>
                </p:oleObj>
              </mc:Choice>
              <mc:Fallback>
                <p:oleObj name="Equation" r:id="rId4" imgW="28065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2" y="4556264"/>
                        <a:ext cx="3214688" cy="62533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" y="685800"/>
            <a:ext cx="5029200" cy="2514600"/>
          </a:xfrm>
          <a:prstGeom prst="roundRect">
            <a:avLst/>
          </a:prstGeom>
          <a:solidFill>
            <a:srgbClr val="FF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b="1" dirty="0" smtClean="0">
                <a:solidFill>
                  <a:srgbClr val="1F497D"/>
                </a:solidFill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V ( r ) </a:t>
            </a:r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s</a:t>
            </a:r>
            <a:r>
              <a:rPr lang="en-US" sz="1600" b="1" dirty="0" smtClean="0">
                <a:solidFill>
                  <a:srgbClr val="C00000"/>
                </a:solidFill>
                <a:latin typeface="Symbol" pitchFamily="18" charset="2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</a:rPr>
              <a:t>Q)/r +</a:t>
            </a:r>
            <a:r>
              <a:rPr lang="en-US" sz="1600" b="1" dirty="0" smtClean="0">
                <a:solidFill>
                  <a:srgbClr val="C00000"/>
                </a:solidFill>
                <a:latin typeface="Symbol" pitchFamily="18" charset="2"/>
              </a:rPr>
              <a:t>s </a:t>
            </a:r>
            <a:r>
              <a:rPr lang="en-US" sz="1600" b="1" dirty="0" smtClean="0">
                <a:solidFill>
                  <a:srgbClr val="C00000"/>
                </a:solidFill>
              </a:rPr>
              <a:t>r</a:t>
            </a: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1600" b="1" dirty="0" smtClean="0">
                <a:solidFill>
                  <a:srgbClr val="0000FF"/>
                </a:solidFill>
              </a:rPr>
              <a:t>  Small r (large Q):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Symbol" pitchFamily="18" charset="2"/>
              </a:rPr>
              <a:t>a</a:t>
            </a:r>
            <a:r>
              <a:rPr lang="en-US" sz="1600" b="1" baseline="-25000" dirty="0" smtClean="0">
                <a:solidFill>
                  <a:srgbClr val="1F497D">
                    <a:lumMod val="75000"/>
                  </a:srgbClr>
                </a:solidFill>
                <a:latin typeface="Times"/>
              </a:rPr>
              <a:t>s</a:t>
            </a:r>
            <a:r>
              <a:rPr lang="en-US" sz="1600" b="1" dirty="0" smtClean="0">
                <a:solidFill>
                  <a:srgbClr val="1F497D"/>
                </a:solidFill>
              </a:rPr>
              <a:t>(Q</a:t>
            </a:r>
            <a:r>
              <a:rPr lang="en-US" sz="1600" b="1" baseline="30000" dirty="0" smtClean="0">
                <a:solidFill>
                  <a:srgbClr val="1F497D"/>
                </a:solidFill>
              </a:rPr>
              <a:t>2</a:t>
            </a:r>
            <a:r>
              <a:rPr lang="en-US" sz="1600" b="1" dirty="0" smtClean="0">
                <a:solidFill>
                  <a:srgbClr val="1F497D"/>
                </a:solidFill>
              </a:rPr>
              <a:t>) </a:t>
            </a:r>
            <a:r>
              <a:rPr lang="en-US" sz="1600" b="1" dirty="0" smtClean="0">
                <a:solidFill>
                  <a:srgbClr val="1F497D"/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1F497D"/>
                </a:solidFill>
              </a:rPr>
              <a:t> 0</a:t>
            </a:r>
            <a:r>
              <a:rPr lang="en-US" sz="1600" b="1" dirty="0" smtClean="0">
                <a:solidFill>
                  <a:srgbClr val="0000FF"/>
                </a:solidFill>
              </a:rPr>
              <a:t>, quarks behave as   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FF"/>
                </a:solidFill>
              </a:rPr>
              <a:t>      free particles: </a:t>
            </a:r>
            <a:r>
              <a:rPr lang="en-US" sz="1600" b="1" dirty="0" smtClean="0">
                <a:solidFill>
                  <a:srgbClr val="002060"/>
                </a:solidFill>
              </a:rPr>
              <a:t>Asymptotic Freedom.</a:t>
            </a: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1600" b="1" dirty="0" smtClean="0">
                <a:solidFill>
                  <a:srgbClr val="0000FF"/>
                </a:solidFill>
              </a:rPr>
              <a:t>  Large r (small Q): the second term goes to infinity;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     Infrared Slavery, </a:t>
            </a:r>
            <a:r>
              <a:rPr lang="en-US" sz="1600" b="1" dirty="0" smtClean="0">
                <a:solidFill>
                  <a:srgbClr val="993300"/>
                </a:solidFill>
              </a:rPr>
              <a:t>No Free Quarks or Gluons.</a:t>
            </a: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1600" b="1" dirty="0" smtClean="0">
                <a:solidFill>
                  <a:srgbClr val="0000FF"/>
                </a:solidFill>
              </a:rPr>
              <a:t>  Different from any other interaction we have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FF"/>
                </a:solidFill>
              </a:rPr>
              <a:t>     come across.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8" name="Picture 1" descr="C:\Users\a\Desktop\n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05" y="3443098"/>
            <a:ext cx="3314495" cy="3110102"/>
          </a:xfrm>
          <a:prstGeom prst="rect">
            <a:avLst/>
          </a:prstGeom>
          <a:noFill/>
        </p:spPr>
      </p:pic>
      <p:pic>
        <p:nvPicPr>
          <p:cNvPr id="9" name="Picture 2" descr="C:\Users\a\Desktop\dks\Gravitationa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352800"/>
            <a:ext cx="1905000" cy="1905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3316941" y="5334000"/>
            <a:ext cx="2590800" cy="133882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F497D">
                  <a:lumMod val="50000"/>
                </a:srgbClr>
              </a:buClr>
              <a:buSzPct val="110000"/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Escape velocity</a:t>
            </a:r>
          </a:p>
          <a:p>
            <a:pPr>
              <a:lnSpc>
                <a:spcPct val="150000"/>
              </a:lnSpc>
              <a:buClr>
                <a:srgbClr val="1F497D">
                  <a:lumMod val="50000"/>
                </a:srgbClr>
              </a:buClr>
              <a:buSzPct val="110000"/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</a:rPr>
              <a:t> Ionization potential</a:t>
            </a:r>
          </a:p>
          <a:p>
            <a:pPr>
              <a:lnSpc>
                <a:spcPct val="150000"/>
              </a:lnSpc>
              <a:buClr>
                <a:srgbClr val="1F497D">
                  <a:lumMod val="50000"/>
                </a:srgbClr>
              </a:buClr>
              <a:buSzPct val="110000"/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</a:rPr>
              <a:t> Binding energy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06363"/>
            <a:ext cx="7239000" cy="808037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Parton Cascade Model</a:t>
            </a:r>
          </a:p>
        </p:txBody>
      </p:sp>
      <p:pic>
        <p:nvPicPr>
          <p:cNvPr id="24579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38413"/>
            <a:ext cx="4038600" cy="2647950"/>
          </a:xfrm>
          <a:noFill/>
        </p:spPr>
      </p:pic>
      <p:pic>
        <p:nvPicPr>
          <p:cNvPr id="24580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514600"/>
            <a:ext cx="4267200" cy="3124200"/>
          </a:xfrm>
          <a:noFill/>
        </p:spPr>
      </p:pic>
      <p:sp>
        <p:nvSpPr>
          <p:cNvPr id="24581" name="Oval 11"/>
          <p:cNvSpPr>
            <a:spLocks noChangeArrowheads="1"/>
          </p:cNvSpPr>
          <p:nvPr/>
        </p:nvSpPr>
        <p:spPr bwMode="auto">
          <a:xfrm rot="-9321737">
            <a:off x="1057275" y="3813175"/>
            <a:ext cx="3340100" cy="984250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2" name="Oval 13"/>
          <p:cNvSpPr>
            <a:spLocks noChangeArrowheads="1"/>
          </p:cNvSpPr>
          <p:nvPr/>
        </p:nvSpPr>
        <p:spPr bwMode="auto">
          <a:xfrm rot="1820983">
            <a:off x="6096000" y="4038600"/>
            <a:ext cx="2722563" cy="73501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1279525" y="567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0" y="5410200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Renk, Bass, &amp; S., PLB 632 (2006) 632.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5394325" y="559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5486400" y="5830888"/>
            <a:ext cx="335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Bass, Mueller, &amp; S.,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 PRC 66 (2002) 061902  (R).</a:t>
            </a: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76200" y="59578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LPM plays a significant role.</a:t>
            </a:r>
          </a:p>
        </p:txBody>
      </p:sp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441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4589" name="Picture 23" descr="compto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24"/>
          <p:cNvSpPr txBox="1">
            <a:spLocks noChangeArrowheads="1"/>
          </p:cNvSpPr>
          <p:nvPr/>
        </p:nvSpPr>
        <p:spPr bwMode="auto">
          <a:xfrm>
            <a:off x="22701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4591" name="Picture 25" descr="annihi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09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6" descr="bre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152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Line 29"/>
          <p:cNvSpPr>
            <a:spLocks noChangeShapeType="1"/>
          </p:cNvSpPr>
          <p:nvPr/>
        </p:nvSpPr>
        <p:spPr bwMode="auto">
          <a:xfrm flipV="1">
            <a:off x="9906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594" name="Text Box 30"/>
          <p:cNvSpPr txBox="1">
            <a:spLocks noChangeArrowheads="1"/>
          </p:cNvSpPr>
          <p:nvPr/>
        </p:nvSpPr>
        <p:spPr bwMode="auto">
          <a:xfrm>
            <a:off x="3765550" y="2071688"/>
            <a:ext cx="4083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Embedded in the partonic cascades</a:t>
            </a:r>
          </a:p>
        </p:txBody>
      </p:sp>
      <p:sp>
        <p:nvSpPr>
          <p:cNvPr id="24595" name="Text Box 31"/>
          <p:cNvSpPr txBox="1">
            <a:spLocks noChangeArrowheads="1"/>
          </p:cNvSpPr>
          <p:nvPr/>
        </p:nvSpPr>
        <p:spPr bwMode="auto">
          <a:xfrm>
            <a:off x="7299325" y="49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4596" name="Picture 32" descr="kk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4775" y="0"/>
            <a:ext cx="1419225" cy="2035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86" y="152400"/>
            <a:ext cx="889611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52578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b="1" dirty="0" smtClean="0"/>
              <a:t>Phys.Rev.Lett.104:132301,2010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0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Thermal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photons from </a:t>
            </a:r>
            <a:r>
              <a:rPr lang="en-US" sz="3600" b="1" dirty="0" err="1" smtClean="0">
                <a:solidFill>
                  <a:schemeClr val="tx1"/>
                </a:solidFill>
              </a:rPr>
              <a:t>Au+Au@RHIC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5638800" cy="5389563"/>
          </a:xfr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91200" y="5927725"/>
            <a:ext cx="313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CC"/>
                </a:solidFill>
              </a:rPr>
              <a:t>d’Enterria &amp; Peressounko,</a:t>
            </a:r>
          </a:p>
          <a:p>
            <a:pPr eaLnBrk="1" hangingPunct="1"/>
            <a:r>
              <a:rPr lang="en-US" sz="2000">
                <a:solidFill>
                  <a:srgbClr val="0000CC"/>
                </a:solidFill>
              </a:rPr>
              <a:t>EPJC 46 (2006) 451.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6629400" cy="4705350"/>
          </a:xfrm>
          <a:noFill/>
        </p:spPr>
      </p:pic>
      <p:sp>
        <p:nvSpPr>
          <p:cNvPr id="279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Elliptic Flow of Thermal Photons:</a:t>
            </a:r>
            <a:r>
              <a:rPr lang="en-US" sz="4000" b="1" dirty="0" smtClean="0">
                <a:solidFill>
                  <a:srgbClr val="3333FF"/>
                </a:solidFill>
              </a:rPr>
              <a:t/>
            </a:r>
            <a:br>
              <a:rPr lang="en-US" sz="4000" b="1" dirty="0" smtClean="0">
                <a:solidFill>
                  <a:srgbClr val="3333FF"/>
                </a:solidFill>
              </a:rPr>
            </a:br>
            <a:r>
              <a:rPr lang="en-US" sz="4000" b="1" i="1" dirty="0" smtClean="0">
                <a:solidFill>
                  <a:srgbClr val="660033"/>
                </a:solidFill>
              </a:rPr>
              <a:t>Measure Evolution of Flow 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69925" y="6324600"/>
            <a:ext cx="733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Chatterjee, Frodermann,  Heinz, and S., PRL 96 (2006) 202302.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90600" y="4495800"/>
            <a:ext cx="1219200" cy="1676400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934200" y="1524000"/>
            <a:ext cx="1676400" cy="4343400"/>
          </a:xfrm>
          <a:prstGeom prst="ellipse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934200" y="3352800"/>
            <a:ext cx="1676400" cy="790575"/>
          </a:xfrm>
          <a:prstGeom prst="leftRightArrow">
            <a:avLst>
              <a:gd name="adj1" fmla="val 50000"/>
              <a:gd name="adj2" fmla="val 424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7620000" y="1524000"/>
            <a:ext cx="228600" cy="4343400"/>
          </a:xfrm>
          <a:prstGeom prst="upDownArrow">
            <a:avLst>
              <a:gd name="adj1" fmla="val 50000"/>
              <a:gd name="adj2" fmla="val 380000"/>
            </a:avLst>
          </a:prstGeom>
          <a:solidFill>
            <a:srgbClr val="B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-2176815">
            <a:off x="4953000" y="45323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33"/>
                </a:solidFill>
              </a:rPr>
              <a:t>Early times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 rot="-4836511">
            <a:off x="1361282" y="3750468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33"/>
                </a:solidFill>
              </a:rPr>
              <a:t>Late times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 rot="-4303352">
            <a:off x="2878932" y="2759868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33"/>
                </a:solidFill>
              </a:rPr>
              <a:t>Adult life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6153150"/>
            <a:ext cx="1140056" cy="49013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585" b="1" dirty="0">
                <a:solidFill>
                  <a:srgbClr val="FFFF00"/>
                </a:solidFill>
                <a:latin typeface="Arial" charset="0"/>
                <a:cs typeface="Arial" charset="0"/>
              </a:rPr>
              <a:t>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</a:rPr>
              <a:t>Impact Parameter Dependence of v</a:t>
            </a:r>
            <a:r>
              <a:rPr lang="en-US" sz="4000" b="1" baseline="-25000" dirty="0">
                <a:latin typeface="Times New Roman" pitchFamily="18" charset="0"/>
              </a:rPr>
              <a:t>2</a:t>
            </a:r>
          </a:p>
        </p:txBody>
      </p:sp>
      <p:pic>
        <p:nvPicPr>
          <p:cNvPr id="296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988" y="1600200"/>
            <a:ext cx="7389812" cy="5103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036638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3333FF"/>
                </a:solidFill>
              </a:rPr>
              <a:t>Elliptic Flow of Thermal </a:t>
            </a:r>
            <a:r>
              <a:rPr lang="en-US" sz="3600" b="1" dirty="0" err="1" smtClean="0">
                <a:solidFill>
                  <a:srgbClr val="3333FF"/>
                </a:solidFill>
              </a:rPr>
              <a:t>Dileptons</a:t>
            </a:r>
            <a:r>
              <a:rPr lang="en-US" sz="3600" b="1" dirty="0" smtClean="0">
                <a:solidFill>
                  <a:srgbClr val="3333FF"/>
                </a:solidFill>
              </a:rPr>
              <a:t>: </a:t>
            </a:r>
            <a:r>
              <a:rPr lang="en-US" sz="4000" b="1" i="1" dirty="0" smtClean="0">
                <a:solidFill>
                  <a:srgbClr val="660033"/>
                </a:solidFill>
              </a:rPr>
              <a:t>Measure Evolution of Flow !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6200" y="638492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3333FF"/>
                </a:solidFill>
              </a:rPr>
              <a:t>Chatterjee, Heinz, Gale, &amp;  S.,  PRC 75, 054909 (2007</a:t>
            </a:r>
            <a:r>
              <a:rPr lang="en-US" sz="2000" b="1" dirty="0" smtClean="0">
                <a:solidFill>
                  <a:srgbClr val="3333FF"/>
                </a:solidFill>
              </a:rPr>
              <a:t>).</a:t>
            </a:r>
            <a:endParaRPr lang="en-US" sz="2000" b="1" dirty="0">
              <a:solidFill>
                <a:srgbClr val="3333FF"/>
              </a:solidFill>
            </a:endParaRPr>
          </a:p>
        </p:txBody>
      </p:sp>
      <p:pic>
        <p:nvPicPr>
          <p:cNvPr id="3072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6175"/>
            <a:ext cx="7543800" cy="517842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7848600" y="6324600"/>
            <a:ext cx="1140056" cy="49013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585" b="1" dirty="0">
                <a:solidFill>
                  <a:srgbClr val="FFFF00"/>
                </a:solidFill>
                <a:latin typeface="Arial" charset="0"/>
                <a:cs typeface="Arial" charset="0"/>
              </a:rPr>
              <a:t>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0514"/>
            <a:ext cx="7953586" cy="5580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749" y="76200"/>
            <a:ext cx="6227474" cy="660502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92" dirty="0" smtClean="0">
                <a:solidFill>
                  <a:prstClr val="white"/>
                </a:solidFill>
              </a:rPr>
              <a:t>Elliptic </a:t>
            </a:r>
            <a:r>
              <a:rPr lang="en-US" sz="3692" dirty="0">
                <a:solidFill>
                  <a:prstClr val="white"/>
                </a:solidFill>
              </a:rPr>
              <a:t>flow of thermal photons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640999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Chatterjee et al.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447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38780"/>
            <a:ext cx="8915400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prstClr val="white"/>
                </a:solidFill>
              </a:rPr>
              <a:t>Event-by-event fluctuating initial density distribution</a:t>
            </a:r>
            <a:endParaRPr lang="en-US" sz="2700" b="1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430"/>
          <a:stretch>
            <a:fillRect/>
          </a:stretch>
        </p:blipFill>
        <p:spPr bwMode="auto">
          <a:xfrm>
            <a:off x="228600" y="1066800"/>
            <a:ext cx="30906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167640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‘hotspots’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</a:rPr>
              <a:t> in the fluctuating events produce more high </a:t>
            </a:r>
            <a:r>
              <a:rPr lang="en-US" sz="2000" b="1" dirty="0" err="1" smtClean="0">
                <a:solidFill>
                  <a:srgbClr val="7030A0"/>
                </a:solidFill>
                <a:latin typeface="Arial" charset="0"/>
              </a:rPr>
              <a:t>p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" charset="0"/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</a:rPr>
              <a:t> photons compared to a smooth initial state averaged profile.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2819400" cy="1283910"/>
          </a:xfrm>
          <a:prstGeom prst="rightArrow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Fluctuation size </a:t>
            </a:r>
          </a:p>
          <a:p>
            <a:r>
              <a:rPr lang="en-US" b="1" dirty="0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parameter </a:t>
            </a:r>
            <a:r>
              <a:rPr lang="en-US" b="1" dirty="0" smtClean="0">
                <a:solidFill>
                  <a:srgbClr val="DEF5FA">
                    <a:lumMod val="10000"/>
                  </a:srgbClr>
                </a:solidFill>
                <a:latin typeface="Symbol" pitchFamily="18" charset="2"/>
              </a:rPr>
              <a:t>s</a:t>
            </a:r>
            <a:r>
              <a:rPr lang="en-US" b="1" dirty="0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=0.4 fm </a:t>
            </a:r>
            <a:endParaRPr lang="en-US" b="1" dirty="0">
              <a:solidFill>
                <a:srgbClr val="DEF5FA">
                  <a:lumMod val="10000"/>
                </a:srgbClr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5028975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34651" y="3440668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DEF5FA">
                    <a:lumMod val="25000"/>
                  </a:srgbClr>
                </a:solidFill>
                <a:latin typeface="Arial" charset="0"/>
              </a:rPr>
              <a:t>arXiv:1305.6443</a:t>
            </a:r>
            <a:endParaRPr lang="en-US" sz="1600" b="1" dirty="0">
              <a:solidFill>
                <a:srgbClr val="DEF5FA">
                  <a:lumMod val="2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21422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6019800"/>
            <a:ext cx="525817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Chatterjee</a:t>
            </a:r>
            <a:r>
              <a:rPr lang="en-US" sz="2000" dirty="0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, </a:t>
            </a:r>
            <a:r>
              <a:rPr lang="en-US" sz="2000" dirty="0" err="1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Holopainen</a:t>
            </a:r>
            <a:r>
              <a:rPr lang="en-US" sz="2000" dirty="0" smtClean="0">
                <a:solidFill>
                  <a:srgbClr val="DEF5FA">
                    <a:lumMod val="10000"/>
                  </a:srgbClr>
                </a:solidFill>
                <a:latin typeface="Arial" charset="0"/>
              </a:rPr>
              <a:t>, DKS [in preparation]</a:t>
            </a:r>
            <a:endParaRPr lang="en-US" sz="2000" dirty="0">
              <a:solidFill>
                <a:srgbClr val="DEF5FA">
                  <a:lumMod val="10000"/>
                </a:srgbClr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7924157" cy="7078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Triangular flow of thermal photons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338065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9836" y="5117068"/>
            <a:ext cx="395976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v</a:t>
            </a:r>
            <a:r>
              <a:rPr lang="en-US" b="1" baseline="-25000" dirty="0" smtClean="0">
                <a:solidFill>
                  <a:prstClr val="white"/>
                </a:solidFill>
              </a:rPr>
              <a:t>3</a:t>
            </a:r>
            <a:r>
              <a:rPr lang="en-US" b="1" dirty="0" smtClean="0">
                <a:solidFill>
                  <a:prstClr val="white"/>
                </a:solidFill>
              </a:rPr>
              <a:t> (</a:t>
            </a:r>
            <a:r>
              <a:rPr lang="en-US" b="1" dirty="0" err="1" smtClean="0">
                <a:solidFill>
                  <a:prstClr val="white"/>
                </a:solidFill>
              </a:rPr>
              <a:t>p</a:t>
            </a:r>
            <a:r>
              <a:rPr lang="en-US" b="1" baseline="-25000" dirty="0" err="1" smtClean="0">
                <a:solidFill>
                  <a:prstClr val="white"/>
                </a:solidFill>
              </a:rPr>
              <a:t>T</a:t>
            </a:r>
            <a:r>
              <a:rPr lang="en-US" b="1" dirty="0" smtClean="0">
                <a:solidFill>
                  <a:prstClr val="white"/>
                </a:solidFill>
              </a:rPr>
              <a:t>) for 2.76A </a:t>
            </a:r>
            <a:r>
              <a:rPr lang="en-US" b="1" dirty="0" err="1" smtClean="0">
                <a:solidFill>
                  <a:prstClr val="white"/>
                </a:solidFill>
              </a:rPr>
              <a:t>TeV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 err="1" smtClean="0">
                <a:solidFill>
                  <a:prstClr val="white"/>
                </a:solidFill>
              </a:rPr>
              <a:t>Pb+Pb</a:t>
            </a:r>
            <a:r>
              <a:rPr lang="en-US" b="1" dirty="0" smtClean="0">
                <a:solidFill>
                  <a:prstClr val="white"/>
                </a:solidFill>
              </a:rPr>
              <a:t>@ LHC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105400"/>
            <a:ext cx="395976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sz="2000" b="1" dirty="0" smtClean="0">
                <a:solidFill>
                  <a:prstClr val="white"/>
                </a:solidFill>
              </a:rPr>
              <a:t> dependence of v</a:t>
            </a:r>
            <a:r>
              <a:rPr lang="en-US" sz="2000" b="1" baseline="-25000" dirty="0" smtClean="0">
                <a:solidFill>
                  <a:prstClr val="white"/>
                </a:solidFill>
              </a:rPr>
              <a:t>3</a:t>
            </a:r>
            <a:endParaRPr lang="en-US" sz="2000" b="1" baseline="-2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1295400"/>
          </a:xfrm>
          <a:solidFill>
            <a:srgbClr val="BDFDA1"/>
          </a:solidFill>
        </p:spPr>
        <p:txBody>
          <a:bodyPr/>
          <a:lstStyle/>
          <a:p>
            <a:r>
              <a:rPr lang="en-US" b="1" dirty="0" smtClean="0"/>
              <a:t>Intensity Interferometry of Thermal Photons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66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648200"/>
            <a:ext cx="6400800" cy="2133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buSzPct val="110000"/>
              <a:buBlip>
                <a:blip r:embed="rId2"/>
              </a:buBlip>
            </a:pPr>
            <a:r>
              <a:rPr lang="en-US" sz="2400" b="1" dirty="0" smtClean="0">
                <a:latin typeface="Andalus" pitchFamily="2" charset="-78"/>
                <a:cs typeface="Andalus" pitchFamily="2" charset="-78"/>
              </a:rPr>
              <a:t>Lattice QCD predicts transition to </a:t>
            </a:r>
            <a:r>
              <a:rPr lang="en-US" sz="2400" b="1" dirty="0" err="1" smtClean="0">
                <a:latin typeface="Andalus" pitchFamily="2" charset="-78"/>
                <a:cs typeface="Andalus" pitchFamily="2" charset="-78"/>
              </a:rPr>
              <a:t>deconfined</a:t>
            </a:r>
            <a:r>
              <a:rPr lang="en-US" sz="2400" b="1" dirty="0" smtClean="0">
                <a:latin typeface="Andalus" pitchFamily="2" charset="-78"/>
                <a:cs typeface="Andalus" pitchFamily="2" charset="-78"/>
              </a:rPr>
              <a:t> Quark Gluon Plasma phase at ~175MeV.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buSzPct val="110000"/>
              <a:buBlip>
                <a:blip r:embed="rId2"/>
              </a:buBlip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1">
                  <a:lumMod val="50000"/>
                </a:schemeClr>
              </a:buClr>
              <a:buSzPct val="110000"/>
              <a:buBlip>
                <a:blip r:embed="rId2"/>
              </a:buBlip>
            </a:pPr>
            <a:r>
              <a:rPr lang="en-US" sz="2400" b="1" dirty="0" smtClean="0">
                <a:latin typeface="Andalus" pitchFamily="2" charset="-78"/>
                <a:cs typeface="Andalus" pitchFamily="2" charset="-78"/>
              </a:rPr>
              <a:t>Goal of Relativistic Heavy Ion Collisions - to produce and characterize QGP.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46482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38814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105400" y="1066800"/>
            <a:ext cx="419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0033CC"/>
                </a:solidFill>
                <a:latin typeface="+mj-lt"/>
              </a:rPr>
              <a:t>F. </a:t>
            </a:r>
            <a:r>
              <a:rPr lang="en-US" sz="1200" b="1" dirty="0" err="1">
                <a:solidFill>
                  <a:srgbClr val="0033CC"/>
                </a:solidFill>
                <a:latin typeface="+mj-lt"/>
              </a:rPr>
              <a:t>Karsch</a:t>
            </a:r>
            <a:r>
              <a:rPr lang="en-US" sz="1200" b="1" dirty="0">
                <a:solidFill>
                  <a:srgbClr val="0033CC"/>
                </a:solidFill>
                <a:latin typeface="+mj-lt"/>
              </a:rPr>
              <a:t>, </a:t>
            </a:r>
            <a:r>
              <a:rPr lang="en-US" sz="1200" b="1" dirty="0" err="1">
                <a:solidFill>
                  <a:srgbClr val="0033CC"/>
                </a:solidFill>
                <a:latin typeface="+mj-lt"/>
              </a:rPr>
              <a:t>Prog</a:t>
            </a:r>
            <a:r>
              <a:rPr lang="en-US" sz="1200" b="1" dirty="0">
                <a:solidFill>
                  <a:srgbClr val="0033CC"/>
                </a:solidFill>
                <a:latin typeface="+mj-lt"/>
              </a:rPr>
              <a:t>. </a:t>
            </a:r>
            <a:r>
              <a:rPr lang="en-US" sz="1200" b="1" dirty="0" err="1">
                <a:solidFill>
                  <a:srgbClr val="0033CC"/>
                </a:solidFill>
                <a:latin typeface="+mj-lt"/>
              </a:rPr>
              <a:t>Theor</a:t>
            </a:r>
            <a:r>
              <a:rPr lang="en-US" sz="1200" b="1" dirty="0">
                <a:solidFill>
                  <a:srgbClr val="0033CC"/>
                </a:solidFill>
                <a:latin typeface="+mj-lt"/>
              </a:rPr>
              <a:t>. Phys. Suppl. 153, 106 (2004)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228600"/>
            <a:ext cx="54102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kern="0" dirty="0" smtClean="0">
                <a:solidFill>
                  <a:srgbClr val="FFFF00"/>
                </a:solidFill>
                <a:latin typeface="Times New Roman" pitchFamily="18" charset="0"/>
              </a:rPr>
              <a:t>Quark Gluon Plasma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"/>
            <a:ext cx="2754311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"/>
            <a:ext cx="2824421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0" y="152400"/>
            <a:ext cx="3001143" cy="76944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200A </a:t>
            </a:r>
            <a:r>
              <a:rPr lang="en-US" sz="2200" b="1" dirty="0" err="1" smtClean="0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GeV</a:t>
            </a:r>
            <a:r>
              <a:rPr lang="en-US" sz="2200" b="1" dirty="0" smtClean="0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 smtClean="0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Au+Au@RHIC</a:t>
            </a:r>
            <a:endParaRPr lang="en-US" sz="2200" b="1" dirty="0" smtClean="0">
              <a:ln w="1905">
                <a:solidFill>
                  <a:srgbClr val="4F81BD">
                    <a:lumMod val="50000"/>
                  </a:srgbClr>
                </a:solidFill>
              </a:ln>
              <a:solidFill>
                <a:srgbClr val="8064A2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 smtClean="0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gg</a:t>
            </a:r>
            <a:r>
              <a:rPr lang="en-US" sz="2200" b="1" dirty="0" smtClean="0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intensity correlation</a:t>
            </a:r>
            <a:endParaRPr lang="en-US" sz="2200" b="1" dirty="0">
              <a:ln w="1905">
                <a:solidFill>
                  <a:srgbClr val="4F81BD">
                    <a:lumMod val="50000"/>
                  </a:srgbClr>
                </a:solidFill>
              </a:ln>
              <a:solidFill>
                <a:srgbClr val="8064A2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2138432" cy="7336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out,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876800"/>
            <a:ext cx="2140872" cy="7336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long,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667000"/>
            <a:ext cx="2138432" cy="7336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side,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895600"/>
            <a:ext cx="2044087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(K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1T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3627" y="5105400"/>
            <a:ext cx="1956173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(K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1T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295400"/>
            <a:ext cx="2093852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out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(K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1T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4005" y="6400800"/>
            <a:ext cx="3071995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5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23" y="121920"/>
            <a:ext cx="2821577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848" y="152400"/>
            <a:ext cx="2863552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96730" y="152400"/>
            <a:ext cx="284687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5.5A </a:t>
            </a:r>
            <a:r>
              <a:rPr lang="en-US" sz="2200" b="1" dirty="0" err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TeV</a:t>
            </a:r>
            <a:r>
              <a:rPr lang="en-US" sz="22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Pb+Pb@LHC</a:t>
            </a:r>
            <a:endParaRPr lang="en-US" sz="2200" b="1" dirty="0" smtClean="0">
              <a:ln w="1905">
                <a:solidFill>
                  <a:srgbClr val="8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gg</a:t>
            </a:r>
            <a:r>
              <a:rPr lang="en-US" sz="22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intensity correlation</a:t>
            </a:r>
            <a:endParaRPr lang="en-US" sz="2200" b="1" dirty="0">
              <a:ln w="1905">
                <a:solidFill>
                  <a:srgbClr val="8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2138432" cy="7336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out,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876800"/>
            <a:ext cx="2140872" cy="7336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long,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667000"/>
            <a:ext cx="2138432" cy="7336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side,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2044087" cy="128391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(K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1T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3627" y="5105400"/>
            <a:ext cx="1956173" cy="128391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(K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1T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1295400"/>
            <a:ext cx="2093852" cy="128391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out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(K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1T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side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="1" baseline="-25000" dirty="0" err="1" smtClean="0">
                <a:solidFill>
                  <a:prstClr val="black"/>
                </a:solidFill>
                <a:latin typeface="Calibri"/>
              </a:rPr>
              <a:t>long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=0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7805" y="6400800"/>
            <a:ext cx="3071995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54" y="228600"/>
            <a:ext cx="52529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638800" y="762000"/>
            <a:ext cx="32004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The two-photon correlation function for 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average photon </a:t>
            </a:r>
            <a:r>
              <a:rPr lang="en-IN" sz="1600" b="1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momenta</a:t>
            </a: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100 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&lt; K</a:t>
            </a:r>
            <a:r>
              <a:rPr lang="en-IN" sz="1600" b="1" i="1" baseline="-25000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T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&lt; 200 </a:t>
            </a:r>
            <a:r>
              <a:rPr lang="en-IN" sz="1600" b="1" i="1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MeV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/c (top) and 200 &lt; K</a:t>
            </a:r>
            <a:r>
              <a:rPr lang="en-IN" sz="1600" b="1" i="1" baseline="-25000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T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&lt; </a:t>
            </a: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300 </a:t>
            </a:r>
            <a:r>
              <a:rPr lang="en-IN" sz="1600" b="1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MeV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/c (bottom). The solid line shows </a:t>
            </a: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the fit result in the fit region used (excluding the </a:t>
            </a: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IN" sz="1600" b="1" baseline="30000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0</a:t>
            </a: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peak at </a:t>
            </a:r>
            <a:r>
              <a:rPr lang="en-IN" sz="1600" b="1" i="1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Q</a:t>
            </a:r>
            <a:r>
              <a:rPr lang="en-IN" sz="1600" b="1" i="1" baseline="-25000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inv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  <a:sym typeface="Symbol"/>
              </a:rPr>
              <a:t>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m</a:t>
            </a:r>
            <a:r>
              <a:rPr lang="en-IN" sz="1600" b="1" i="1" baseline="-25000" dirty="0" smtClean="0">
                <a:solidFill>
                  <a:srgbClr val="4BACC6">
                    <a:lumMod val="75000"/>
                  </a:srgbClr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IN" sz="1600" b="1" i="1" baseline="-25000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0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) and the dotted line shows the extrapolation into </a:t>
            </a:r>
            <a:r>
              <a:rPr lang="en-IN" sz="16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the low </a:t>
            </a:r>
            <a:r>
              <a:rPr lang="en-IN" sz="1600" b="1" i="1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Q</a:t>
            </a:r>
            <a:r>
              <a:rPr lang="en-IN" sz="1600" b="1" i="1" baseline="-25000" dirty="0" err="1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inv</a:t>
            </a:r>
            <a:r>
              <a:rPr lang="en-IN" sz="1600" b="1" i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 region where backgrounds are large.</a:t>
            </a:r>
            <a:endParaRPr lang="en-IN" sz="1600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19800"/>
            <a:ext cx="7467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4BACC6">
                    <a:lumMod val="50000"/>
                  </a:srgbClr>
                </a:solidFill>
              </a:rPr>
              <a:t>M. M. </a:t>
            </a:r>
            <a:r>
              <a:rPr lang="en-US" sz="2000" b="1" dirty="0" err="1" smtClean="0">
                <a:solidFill>
                  <a:srgbClr val="4BACC6">
                    <a:lumMod val="50000"/>
                  </a:srgbClr>
                </a:solidFill>
              </a:rPr>
              <a:t>Aggarwal</a:t>
            </a:r>
            <a:r>
              <a:rPr lang="en-US" sz="20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000" b="1" i="1" dirty="0" smtClean="0">
                <a:solidFill>
                  <a:srgbClr val="4BACC6">
                    <a:lumMod val="50000"/>
                  </a:srgbClr>
                </a:solidFill>
              </a:rPr>
              <a:t>et al</a:t>
            </a:r>
            <a:r>
              <a:rPr lang="en-US" sz="2000" b="1" dirty="0" smtClean="0">
                <a:solidFill>
                  <a:srgbClr val="4BACC6">
                    <a:lumMod val="50000"/>
                  </a:srgbClr>
                </a:solidFill>
              </a:rPr>
              <a:t>., [WA98 collaboration] PRL 93, 022301 (2004)</a:t>
            </a:r>
            <a:endParaRPr lang="en-US" sz="2000" b="1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567" y="1678169"/>
            <a:ext cx="4558299" cy="35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52400"/>
            <a:ext cx="79248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89CFFF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Intensity Interferometry of Thermal Photons @SPS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642408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one-dimensional analysis of the correlation function </a:t>
            </a:r>
          </a:p>
          <a:p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performed in terms of the invariant momentum difference as follows: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6248400"/>
            <a:ext cx="3071995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334000"/>
            <a:ext cx="4343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 smtClean="0"/>
              <a:t>WA98 measures </a:t>
            </a:r>
            <a:r>
              <a:rPr lang="en-IN" b="1" dirty="0" err="1" smtClean="0"/>
              <a:t>R</a:t>
            </a:r>
            <a:r>
              <a:rPr lang="en-IN" b="1" baseline="-25000" dirty="0" err="1" smtClean="0"/>
              <a:t>inv</a:t>
            </a:r>
            <a:r>
              <a:rPr lang="en-IN" b="1" dirty="0" smtClean="0"/>
              <a:t> as 8.34 ± 1.7 fm and 8.63 ± 2.0 fm, respectively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921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y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=y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=0 and 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=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=0, </a:t>
            </a:r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side</a:t>
            </a:r>
            <a:r>
              <a:rPr lang="en-US" sz="2000" b="1" dirty="0" smtClean="0"/>
              <a:t>=q</a:t>
            </a:r>
            <a:r>
              <a:rPr lang="en-US" sz="2000" b="1" baseline="-25000" dirty="0" smtClean="0">
                <a:latin typeface="+mj-lt"/>
              </a:rPr>
              <a:t>long</a:t>
            </a:r>
            <a:r>
              <a:rPr lang="en-US" sz="2000" b="1" dirty="0" smtClean="0"/>
              <a:t>=q</a:t>
            </a:r>
            <a:r>
              <a:rPr lang="en-US" sz="2000" b="1" baseline="-25000" dirty="0" smtClean="0"/>
              <a:t>inv</a:t>
            </a:r>
            <a:r>
              <a:rPr lang="en-US" sz="2000" b="1" dirty="0" smtClean="0"/>
              <a:t>=0,</a:t>
            </a:r>
          </a:p>
          <a:p>
            <a:r>
              <a:rPr lang="en-US" sz="2000" b="1" dirty="0" smtClean="0"/>
              <a:t>but q</a:t>
            </a:r>
            <a:r>
              <a:rPr lang="en-US" sz="2000" b="1" baseline="-25000" dirty="0" smtClean="0"/>
              <a:t>out</a:t>
            </a:r>
            <a:r>
              <a:rPr lang="en-US" sz="2000" b="1" dirty="0" smtClean="0"/>
              <a:t>=k</a:t>
            </a:r>
            <a:r>
              <a:rPr lang="en-US" sz="2000" b="1" baseline="-25000" dirty="0" smtClean="0"/>
              <a:t>1T</a:t>
            </a:r>
            <a:r>
              <a:rPr lang="en-US" sz="2000" b="1" dirty="0" smtClean="0"/>
              <a:t>-k</a:t>
            </a:r>
            <a:r>
              <a:rPr lang="en-US" sz="2000" b="1" baseline="-25000" dirty="0" smtClean="0"/>
              <a:t>2T</a:t>
            </a:r>
            <a:r>
              <a:rPr lang="en-US" sz="2000" b="1" dirty="0" smtClean="0"/>
              <a:t> .ne.0</a:t>
            </a:r>
            <a:endParaRPr lang="en-IN" sz="2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18063" y="3800475"/>
          <a:ext cx="4249737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Equation" r:id="rId4" imgW="2806560" imgH="1269720" progId="Equation.3">
                  <p:embed/>
                </p:oleObj>
              </mc:Choice>
              <mc:Fallback>
                <p:oleObj name="Equation" r:id="rId4" imgW="28065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3800475"/>
                        <a:ext cx="4249737" cy="19224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572000" cy="33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76578"/>
            <a:ext cx="4107732" cy="29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29200" y="9144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r>
              <a:rPr lang="en-US" b="1" dirty="0" smtClean="0">
                <a:ln w="1270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pre-equilibrium contributions are easier identified at large </a:t>
            </a:r>
            <a:r>
              <a:rPr lang="en-US" b="1" dirty="0" err="1" smtClean="0">
                <a:ln w="1270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</a:t>
            </a:r>
            <a:r>
              <a:rPr lang="en-US" b="1" baseline="-25000" dirty="0" err="1" smtClean="0">
                <a:ln w="1270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T</a:t>
            </a:r>
            <a:r>
              <a:rPr lang="en-US" b="1" dirty="0" err="1" smtClean="0">
                <a:ln w="1270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.</a:t>
            </a:r>
            <a:endParaRPr lang="en-US" b="1" dirty="0" smtClean="0">
              <a:ln w="12700">
                <a:solidFill>
                  <a:srgbClr val="4F81B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endParaRPr lang="en-US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window of opportunity above </a:t>
            </a:r>
            <a:r>
              <a:rPr lang="en-US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</a:t>
            </a:r>
            <a:r>
              <a:rPr lang="en-US" b="1" baseline="-25000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T</a:t>
            </a:r>
            <a:r>
              <a:rPr lang="en-US" b="1" baseline="-25000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 </a:t>
            </a:r>
            <a:r>
              <a:rPr lang="en-US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= 2 </a:t>
            </a:r>
            <a:r>
              <a:rPr lang="en-US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GeV</a:t>
            </a:r>
            <a:r>
              <a:rPr lang="en-US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endParaRPr lang="en-US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r>
              <a:rPr lang="en-US" b="1" dirty="0" smtClean="0">
                <a:ln w="1270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at 1 </a:t>
            </a:r>
            <a:r>
              <a:rPr lang="en-US" b="1" dirty="0" err="1" smtClean="0">
                <a:ln w="1270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GeV</a:t>
            </a:r>
            <a:r>
              <a:rPr lang="en-US" b="1" dirty="0" smtClean="0">
                <a:ln w="1270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, need to take thermal contributions into account.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962400"/>
            <a:ext cx="3657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short emission time in the PCM, 90% of photons before 0.3 fm/c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</a:pPr>
            <a:endParaRPr lang="en-US" sz="2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</a:pPr>
            <a:r>
              <a:rPr lang="en-US" sz="20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hydrodynamic calculation with τ</a:t>
            </a:r>
            <a:r>
              <a:rPr lang="en-US" sz="2000" b="1" baseline="-25000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0</a:t>
            </a:r>
            <a:r>
              <a:rPr lang="en-US" sz="20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=0.3 fm/c allows for a smooth continuation of emission 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6477000"/>
            <a:ext cx="4419600" cy="33855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Bass, Mueller, &amp; DKS, PRL 93 (2004) 16230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6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7325"/>
            <a:ext cx="6629400" cy="650875"/>
          </a:xfrm>
        </p:spPr>
        <p:txBody>
          <a:bodyPr/>
          <a:lstStyle/>
          <a:p>
            <a:r>
              <a:rPr lang="en-US" sz="3600" u="sng">
                <a:solidFill>
                  <a:srgbClr val="0000FF"/>
                </a:solidFill>
              </a:rPr>
              <a:t>Photons: HBT Interferometry</a:t>
            </a:r>
          </a:p>
        </p:txBody>
      </p:sp>
      <p:pic>
        <p:nvPicPr>
          <p:cNvPr id="16387" name="Picture 3" descr="1_os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066800"/>
            <a:ext cx="3351212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0" y="1447800"/>
            <a:ext cx="2133600" cy="326072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p</a:t>
            </a:r>
            <a:r>
              <a:rPr lang="en-US" sz="2000" baseline="-25000">
                <a:solidFill>
                  <a:srgbClr val="FF33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=2 GeV: pre-thermal photons dominate, small radii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p</a:t>
            </a:r>
            <a:r>
              <a:rPr lang="en-US" sz="2000" baseline="-25000">
                <a:solidFill>
                  <a:srgbClr val="0080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=1 GeV: superposition of pre- &amp; thermal photons: increase in radii</a:t>
            </a:r>
          </a:p>
        </p:txBody>
      </p:sp>
      <p:pic>
        <p:nvPicPr>
          <p:cNvPr id="16389" name="Picture 5" descr="2_os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066800"/>
            <a:ext cx="3351213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56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800" y="152400"/>
            <a:ext cx="7772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Outward correlation function of thermal photons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200A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GeV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Au+Au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collision at RHIC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/>
          <a:srcRect l="2849" t="10088" r="14514" b="5170"/>
          <a:stretch>
            <a:fillRect/>
          </a:stretch>
        </p:blipFill>
        <p:spPr bwMode="auto">
          <a:xfrm>
            <a:off x="798287" y="1219200"/>
            <a:ext cx="7659913" cy="5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05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76800" y="2743200"/>
            <a:ext cx="4191000" cy="3124200"/>
          </a:xfrm>
          <a:prstGeom prst="roundRect">
            <a:avLst/>
          </a:prstGeom>
          <a:gradFill flip="none" rotWithShape="1">
            <a:gsLst>
              <a:gs pos="0">
                <a:srgbClr val="89CFFF">
                  <a:tint val="66000"/>
                  <a:satMod val="160000"/>
                </a:srgbClr>
              </a:gs>
              <a:gs pos="50000">
                <a:srgbClr val="89CFFF">
                  <a:tint val="44500"/>
                  <a:satMod val="160000"/>
                </a:srgbClr>
              </a:gs>
              <a:gs pos="100000">
                <a:srgbClr val="89CFFF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81000"/>
            <a:ext cx="3733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The outward, sideward, and longitudinal correlation functions for thermal photons produced in central collision of gold nuclei at RHIC taking </a:t>
            </a: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Symbol" pitchFamily="18" charset="2"/>
              </a:rPr>
              <a:t>t</a:t>
            </a:r>
            <a:r>
              <a:rPr lang="en-US" b="1" baseline="-250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0</a:t>
            </a: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 = 0.2 fm/c. Symbols denote the results of the calculation, while the curves denote the fits.</a:t>
            </a:r>
            <a:endParaRPr lang="en-US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4557231" cy="64008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2819400"/>
            <a:ext cx="3532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Correlation function in the two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phases can be approximated as</a:t>
            </a:r>
            <a:endParaRPr lang="en-US" sz="20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57800" y="3733800"/>
          <a:ext cx="335280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Equation" r:id="rId4" imgW="1396800" imgH="253800" progId="Equation.3">
                  <p:embed/>
                </p:oleObj>
              </mc:Choice>
              <mc:Fallback>
                <p:oleObj name="Equation" r:id="rId4" imgW="1396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33800"/>
                        <a:ext cx="335280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38713" y="4953000"/>
          <a:ext cx="39766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Equation" r:id="rId6" imgW="1739880" imgH="266400" progId="Equation.3">
                  <p:embed/>
                </p:oleObj>
              </mc:Choice>
              <mc:Fallback>
                <p:oleObj name="Equation" r:id="rId6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953000"/>
                        <a:ext cx="39766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4572000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where,</a:t>
            </a:r>
            <a:endParaRPr lang="en-US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867400"/>
            <a:ext cx="431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i</a:t>
            </a:r>
            <a:r>
              <a:rPr lang="en-US" b="1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=out, side, and long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504D">
                    <a:lumMod val="50000"/>
                  </a:srgbClr>
                </a:solidFill>
                <a:latin typeface="Symbol" pitchFamily="18" charset="2"/>
              </a:rPr>
              <a:t>a</a:t>
            </a:r>
            <a:r>
              <a:rPr lang="en-US" b="1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= quark matter (Q) or </a:t>
            </a:r>
            <a:r>
              <a:rPr lang="en-US" b="1" dirty="0" err="1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hadronic</a:t>
            </a:r>
            <a:r>
              <a:rPr lang="en-US" b="1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 matter (H)</a:t>
            </a:r>
            <a:endParaRPr lang="en-US" b="1" dirty="0">
              <a:solidFill>
                <a:srgbClr val="C0504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519446"/>
            <a:ext cx="449580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 and R.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Chatterjee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arXiv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0907.1360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9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64508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5000" y="601980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DKS and R. </a:t>
            </a:r>
            <a:r>
              <a:rPr lang="en-US" b="1" dirty="0" err="1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Chatterjee</a:t>
            </a:r>
            <a:endParaRPr lang="en-US" b="1" dirty="0" smtClean="0">
              <a:solidFill>
                <a:srgbClr val="8064A2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arXiv</a:t>
            </a:r>
            <a:r>
              <a:rPr lang="en-US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: 0907.1360</a:t>
            </a:r>
            <a:endParaRPr lang="en-US" b="1"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3733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The outward, sideward, and longitudinal correlation functions for thermal photons produced in central collision of lead nuclei at LHC taking </a:t>
            </a: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Symbol" pitchFamily="18" charset="2"/>
              </a:rPr>
              <a:t>t</a:t>
            </a:r>
            <a:r>
              <a:rPr lang="en-US" b="1" baseline="-250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0</a:t>
            </a: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 = 0.2 fm/c. Symbols denote the results of the calculation, while the curves denote the fits.</a:t>
            </a:r>
            <a:endParaRPr lang="en-US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56132" t="36967" r="7921" b="47595"/>
          <a:stretch>
            <a:fillRect/>
          </a:stretch>
        </p:blipFill>
        <p:spPr bwMode="auto">
          <a:xfrm>
            <a:off x="5453743" y="3124200"/>
            <a:ext cx="30044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99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633912" cy="3240087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105400" y="2146280"/>
            <a:ext cx="3657600" cy="3416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en-US" b="1" u="sng" dirty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>
              <a:defRPr/>
            </a:pPr>
            <a:r>
              <a:rPr lang="en-US" b="1" dirty="0">
                <a:latin typeface="Georgia" pitchFamily="18" charset="0"/>
                <a:cs typeface="+mn-cs"/>
              </a:rPr>
              <a:t>(</a:t>
            </a:r>
            <a:r>
              <a:rPr lang="en-US" b="1" dirty="0" err="1">
                <a:latin typeface="Georgia" pitchFamily="18" charset="0"/>
                <a:cs typeface="+mn-cs"/>
              </a:rPr>
              <a:t>i</a:t>
            </a:r>
            <a:r>
              <a:rPr lang="en-US" b="1" dirty="0">
                <a:latin typeface="Georgia" pitchFamily="18" charset="0"/>
                <a:cs typeface="+mn-cs"/>
              </a:rPr>
              <a:t>) </a:t>
            </a:r>
            <a:r>
              <a:rPr lang="en-US" b="1" dirty="0" smtClean="0">
                <a:latin typeface="Georgia" pitchFamily="18" charset="0"/>
                <a:cs typeface="+mn-cs"/>
              </a:rPr>
              <a:t> </a:t>
            </a:r>
            <a:r>
              <a:rPr lang="en-US" b="1" dirty="0">
                <a:latin typeface="Georgia" pitchFamily="18" charset="0"/>
                <a:cs typeface="+mn-cs"/>
              </a:rPr>
              <a:t>Volume corrected hadron </a:t>
            </a:r>
          </a:p>
          <a:p>
            <a:pPr>
              <a:defRPr/>
            </a:pPr>
            <a:r>
              <a:rPr lang="en-US" b="1" dirty="0">
                <a:latin typeface="Georgia" pitchFamily="18" charset="0"/>
                <a:cs typeface="+mn-cs"/>
              </a:rPr>
              <a:t>and </a:t>
            </a:r>
            <a:r>
              <a:rPr lang="en-US" b="1" dirty="0" err="1" smtClean="0">
                <a:latin typeface="Georgia" pitchFamily="18" charset="0"/>
                <a:cs typeface="+mn-cs"/>
              </a:rPr>
              <a:t>Hagedorn</a:t>
            </a:r>
            <a:r>
              <a:rPr lang="en-US" b="1" dirty="0" smtClean="0">
                <a:latin typeface="Georgia" pitchFamily="18" charset="0"/>
                <a:cs typeface="+mn-cs"/>
              </a:rPr>
              <a:t> </a:t>
            </a:r>
            <a:r>
              <a:rPr lang="en-US" b="1" dirty="0">
                <a:latin typeface="Georgia" pitchFamily="18" charset="0"/>
                <a:cs typeface="+mn-cs"/>
              </a:rPr>
              <a:t>resonance </a:t>
            </a:r>
            <a:r>
              <a:rPr lang="en-US" b="1" dirty="0" smtClean="0">
                <a:latin typeface="Georgia" pitchFamily="18" charset="0"/>
                <a:cs typeface="+mn-cs"/>
              </a:rPr>
              <a:t>gas matched with a Bag Model ((HHB).</a:t>
            </a:r>
          </a:p>
          <a:p>
            <a:pPr>
              <a:defRPr/>
            </a:pPr>
            <a:endParaRPr lang="en-US" b="1" dirty="0" smtClean="0">
              <a:latin typeface="Georgia" pitchFamily="18" charset="0"/>
              <a:cs typeface="+mn-cs"/>
            </a:endParaRPr>
          </a:p>
          <a:p>
            <a:pPr>
              <a:defRPr/>
            </a:pPr>
            <a:endParaRPr lang="en-US" b="1" dirty="0">
              <a:latin typeface="Georgia" pitchFamily="18" charset="0"/>
            </a:endParaRPr>
          </a:p>
          <a:p>
            <a:pPr>
              <a:defRPr/>
            </a:pPr>
            <a:endParaRPr lang="en-US" b="1" dirty="0">
              <a:latin typeface="Georgia" pitchFamily="18" charset="0"/>
              <a:cs typeface="+mn-cs"/>
            </a:endParaRPr>
          </a:p>
          <a:p>
            <a:pPr>
              <a:defRPr/>
            </a:pPr>
            <a:r>
              <a:rPr lang="en-US" b="1" dirty="0">
                <a:latin typeface="Georgia" pitchFamily="18" charset="0"/>
                <a:cs typeface="+mn-cs"/>
              </a:rPr>
              <a:t>(v)  </a:t>
            </a:r>
            <a:r>
              <a:rPr lang="en-US" b="1" dirty="0" smtClean="0">
                <a:latin typeface="Georgia" pitchFamily="18" charset="0"/>
                <a:cs typeface="+mn-cs"/>
              </a:rPr>
              <a:t>Volume corrected hadron and </a:t>
            </a:r>
            <a:r>
              <a:rPr lang="en-US" b="1" dirty="0" err="1" smtClean="0">
                <a:latin typeface="Georgia" pitchFamily="18" charset="0"/>
                <a:cs typeface="+mn-cs"/>
              </a:rPr>
              <a:t>Hagedorn</a:t>
            </a:r>
            <a:r>
              <a:rPr lang="en-US" b="1" dirty="0" smtClean="0">
                <a:latin typeface="Georgia" pitchFamily="18" charset="0"/>
                <a:cs typeface="+mn-cs"/>
              </a:rPr>
              <a:t> resonance gas matched with Lattice calculations (HHL).</a:t>
            </a:r>
            <a:endParaRPr lang="en-US" b="1" dirty="0">
              <a:latin typeface="Georgia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562600"/>
            <a:ext cx="26670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Speed of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sound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6896" y="170518"/>
            <a:ext cx="526958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How 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Sensitive Are We </a:t>
            </a:r>
          </a:p>
          <a:p>
            <a:pPr algn="ctr"/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</a:t>
            </a:r>
          </a:p>
          <a:p>
            <a:pPr algn="ctr"/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Equation of State?</a:t>
            </a:r>
            <a:endParaRPr lang="en-U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9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609600" y="4800600"/>
            <a:ext cx="8001000" cy="205740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3" name="Rectangle 3" descr="Parchment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"/>
            <a:ext cx="4876800" cy="4267200"/>
          </a:xfr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ja-JP" sz="2400" b="1" dirty="0" smtClean="0">
                <a:solidFill>
                  <a:srgbClr val="003300"/>
                </a:solidFill>
                <a:ea typeface="ＭＳ Ｐゴシック" pitchFamily="50" charset="-128"/>
              </a:rPr>
              <a:t>    Thirty seven years ago: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003300"/>
                </a:solidFill>
                <a:ea typeface="ＭＳ Ｐゴシック" pitchFamily="50" charset="-128"/>
              </a:rPr>
              <a:t>    E. L. Feinberg, </a:t>
            </a:r>
            <a:r>
              <a:rPr lang="en-US" altLang="ja-JP" sz="2400" b="1" dirty="0" err="1" smtClean="0">
                <a:solidFill>
                  <a:srgbClr val="003300"/>
                </a:solidFill>
                <a:ea typeface="ＭＳ Ｐゴシック" pitchFamily="50" charset="-128"/>
              </a:rPr>
              <a:t>Nuv</a:t>
            </a:r>
            <a:r>
              <a:rPr lang="en-US" altLang="ja-JP" sz="2400" b="1" dirty="0" smtClean="0">
                <a:solidFill>
                  <a:srgbClr val="003300"/>
                </a:solidFill>
                <a:ea typeface="ＭＳ Ｐゴシック" pitchFamily="50" charset="-128"/>
              </a:rPr>
              <a:t>. </a:t>
            </a:r>
            <a:r>
              <a:rPr lang="en-US" altLang="ja-JP" sz="2400" b="1" dirty="0" err="1" smtClean="0">
                <a:solidFill>
                  <a:srgbClr val="003300"/>
                </a:solidFill>
                <a:ea typeface="ＭＳ Ｐゴシック" pitchFamily="50" charset="-128"/>
              </a:rPr>
              <a:t>Cim</a:t>
            </a:r>
            <a:r>
              <a:rPr lang="en-US" altLang="ja-JP" sz="2400" b="1" dirty="0" smtClean="0">
                <a:solidFill>
                  <a:srgbClr val="003300"/>
                </a:solidFill>
                <a:ea typeface="ＭＳ Ｐゴシック" pitchFamily="50" charset="-128"/>
              </a:rPr>
              <a:t>. A 34 (1976) 391, pointed out that: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>
                <a:solidFill>
                  <a:srgbClr val="003300"/>
                </a:solidFill>
                <a:ea typeface="ＭＳ Ｐゴシック" pitchFamily="50" charset="-128"/>
              </a:rPr>
              <a:t>    Direct photons; real or virtual are penetrating probes for the bulk matter produced in </a:t>
            </a:r>
            <a:r>
              <a:rPr lang="en-US" altLang="ja-JP" sz="2400" dirty="0" err="1" smtClean="0">
                <a:solidFill>
                  <a:srgbClr val="003300"/>
                </a:solidFill>
                <a:ea typeface="ＭＳ Ｐゴシック" pitchFamily="50" charset="-128"/>
              </a:rPr>
              <a:t>hadronic</a:t>
            </a:r>
            <a:r>
              <a:rPr lang="en-US" altLang="ja-JP" sz="2400" dirty="0" smtClean="0">
                <a:solidFill>
                  <a:srgbClr val="003300"/>
                </a:solidFill>
                <a:ea typeface="ＭＳ Ｐゴシック" pitchFamily="50" charset="-128"/>
              </a:rPr>
              <a:t> collisions, as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>
                <a:solidFill>
                  <a:srgbClr val="003300"/>
                </a:solidFill>
                <a:ea typeface="ＭＳ Ｐゴシック" pitchFamily="50" charset="-128"/>
              </a:rPr>
              <a:t>     - They do not interact strongly.</a:t>
            </a:r>
          </a:p>
          <a:p>
            <a:pPr lvl="1" eaLnBrk="1" hangingPunct="1">
              <a:buFontTx/>
              <a:buNone/>
              <a:defRPr/>
            </a:pPr>
            <a:r>
              <a:rPr lang="en-US" altLang="ja-JP" sz="2400" dirty="0" smtClean="0">
                <a:solidFill>
                  <a:srgbClr val="003300"/>
                </a:solidFill>
                <a:ea typeface="ＭＳ Ｐゴシック" pitchFamily="50" charset="-128"/>
              </a:rPr>
              <a:t>- They have a large mean free path.</a:t>
            </a:r>
          </a:p>
          <a:p>
            <a:pPr lvl="1" eaLnBrk="1" hangingPunct="1">
              <a:buFontTx/>
              <a:buNone/>
              <a:defRPr/>
            </a:pPr>
            <a:endParaRPr lang="en-US" altLang="ja-JP" sz="2400" dirty="0" smtClean="0">
              <a:solidFill>
                <a:srgbClr val="003300"/>
              </a:solidFill>
              <a:ea typeface="ＭＳ Ｐゴシック" pitchFamily="50" charset="-128"/>
            </a:endParaRPr>
          </a:p>
        </p:txBody>
      </p:sp>
      <p:pic>
        <p:nvPicPr>
          <p:cNvPr id="6148" name="Picture 4" descr="dirgam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838200"/>
            <a:ext cx="3886200" cy="3382963"/>
          </a:xfr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5180013"/>
            <a:ext cx="7402513" cy="1384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3333FF"/>
                </a:solidFill>
              </a:rPr>
              <a:t> Since </a:t>
            </a:r>
            <a:r>
              <a:rPr lang="en-US" sz="2800" dirty="0">
                <a:solidFill>
                  <a:srgbClr val="3333FF"/>
                </a:solidFill>
              </a:rPr>
              <a:t>then </a:t>
            </a:r>
            <a:r>
              <a:rPr lang="en-US" sz="2800" dirty="0">
                <a:solidFill>
                  <a:srgbClr val="660033"/>
                </a:solidFill>
              </a:rPr>
              <a:t>relentless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3333FF"/>
                </a:solidFill>
              </a:rPr>
              <a:t>efforts by researchers </a:t>
            </a:r>
          </a:p>
          <a:p>
            <a:pPr eaLnBrk="1" hangingPunct="1"/>
            <a:r>
              <a:rPr lang="en-US" sz="2800" dirty="0">
                <a:solidFill>
                  <a:srgbClr val="3333FF"/>
                </a:solidFill>
              </a:rPr>
              <a:t>from </a:t>
            </a:r>
            <a:r>
              <a:rPr lang="en-US" sz="2800" dirty="0">
                <a:solidFill>
                  <a:srgbClr val="660033"/>
                </a:solidFill>
              </a:rPr>
              <a:t>across the world</a:t>
            </a:r>
            <a:r>
              <a:rPr lang="en-US" sz="2800" dirty="0">
                <a:solidFill>
                  <a:srgbClr val="3333FF"/>
                </a:solidFill>
              </a:rPr>
              <a:t> have established these</a:t>
            </a:r>
          </a:p>
          <a:p>
            <a:pPr eaLnBrk="1" hangingPunct="1"/>
            <a:r>
              <a:rPr lang="en-US" sz="2800" dirty="0">
                <a:solidFill>
                  <a:srgbClr val="3333FF"/>
                </a:solidFill>
              </a:rPr>
              <a:t>as </a:t>
            </a:r>
            <a:r>
              <a:rPr lang="en-US" sz="2800" i="1" dirty="0">
                <a:solidFill>
                  <a:srgbClr val="660033"/>
                </a:solidFill>
              </a:rPr>
              <a:t>reliable probes of hot and dense matter</a:t>
            </a:r>
            <a:r>
              <a:rPr lang="en-US" sz="2800" dirty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7" name="Picture 2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666750"/>
            <a:ext cx="228600" cy="2286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5265737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12700"/>
            <a:ext cx="8097837" cy="5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914400" y="5791200"/>
            <a:ext cx="7391400" cy="914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Pion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kaon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, proton and thermal photon 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p</a:t>
            </a:r>
            <a:r>
              <a:rPr lang="en-US" b="1" baseline="-25000" dirty="0" err="1">
                <a:solidFill>
                  <a:schemeClr val="bg1"/>
                </a:solidFill>
                <a:latin typeface="Georgia" pitchFamily="18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 spectra at RHIC for the equations of state, HHB and HHL.  All the calculations are for impact parameter b=0 fm. </a:t>
            </a:r>
          </a:p>
        </p:txBody>
      </p:sp>
    </p:spTree>
    <p:extLst>
      <p:ext uri="{BB962C8B-B14F-4D97-AF65-F5344CB8AC3E}">
        <p14:creationId xmlns:p14="http://schemas.microsoft.com/office/powerpoint/2010/main" val="15463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592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066800" y="5943600"/>
            <a:ext cx="7086600" cy="838200"/>
          </a:xfrm>
          <a:prstGeom prst="roundRect">
            <a:avLst/>
          </a:prstGeom>
          <a:solidFill>
            <a:srgbClr val="B8580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Pion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kaon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, proton and thermal photon 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p</a:t>
            </a:r>
            <a:r>
              <a:rPr lang="en-US" b="1" baseline="-25000" dirty="0" err="1">
                <a:solidFill>
                  <a:schemeClr val="bg1"/>
                </a:solidFill>
                <a:latin typeface="Georgia" pitchFamily="18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 spectra at LHC for the equations of state, HHB and HHL.  All the calculations are for impact parameter b=0 fm. </a:t>
            </a:r>
          </a:p>
        </p:txBody>
      </p:sp>
    </p:spTree>
    <p:extLst>
      <p:ext uri="{BB962C8B-B14F-4D97-AF65-F5344CB8AC3E}">
        <p14:creationId xmlns:p14="http://schemas.microsoft.com/office/powerpoint/2010/main" val="25690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250"/>
            <a:ext cx="43434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49650"/>
            <a:ext cx="4419600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52800"/>
            <a:ext cx="4191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2166" y="3034538"/>
            <a:ext cx="944930" cy="649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800000"/>
                </a:solidFill>
                <a:cs typeface="+mn-cs"/>
              </a:rPr>
              <a:t>LHC</a:t>
            </a: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5029200" y="381000"/>
            <a:ext cx="3886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Blip>
                <a:blip r:embed="rId5"/>
              </a:buBlip>
            </a:pP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Determine </a:t>
            </a:r>
            <a:r>
              <a:rPr lang="en-US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E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quation of  State</a:t>
            </a:r>
            <a:r>
              <a:rPr lang="en-US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 of strongly interacting matter. </a:t>
            </a:r>
            <a:endParaRPr lang="en-US" b="1" dirty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just" eaLnBrk="1" hangingPunct="1">
              <a:buFontTx/>
              <a:buBlip>
                <a:blip r:embed="rId5"/>
              </a:buBlip>
            </a:pPr>
            <a:endParaRPr lang="en-US" sz="1600" b="1" dirty="0">
              <a:latin typeface="Georgia" panose="02040502050405020303" pitchFamily="18" charset="0"/>
            </a:endParaRPr>
          </a:p>
          <a:p>
            <a:pPr algn="ctr" eaLnBrk="1" hangingPunct="1">
              <a:buFontTx/>
              <a:buBlip>
                <a:blip r:embed="rId5"/>
              </a:buBlip>
            </a:pP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Discover </a:t>
            </a:r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interference of photons from quark matter and hadrons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, predicted by </a:t>
            </a:r>
          </a:p>
          <a:p>
            <a:pPr algn="ctr" eaLnBrk="1" hangingPunct="1"/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DKS and R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Chatterjee.</a:t>
            </a:r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sz="5400" b="1" dirty="0" smtClean="0">
                <a:solidFill>
                  <a:srgbClr val="FFFF00"/>
                </a:solidFill>
              </a:rPr>
              <a:t>Conclusions</a:t>
            </a:r>
            <a:endParaRPr lang="en-IN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96300" cy="5105400"/>
          </a:xfrm>
          <a:solidFill>
            <a:srgbClr val="00B050"/>
          </a:soli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discovery of quark gluon plasma has provided confirmation of one of the most spectacular predictions of QCD- the theory of strong interactions.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photons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interesting details of initial stage of the plasma and its dynamics.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state in these collisions is hot ~300-500 MeV and dense, 20-100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/fm</a:t>
            </a:r>
            <a:r>
              <a:rPr lang="en-IN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 to the matter in early universe.</a:t>
            </a:r>
          </a:p>
        </p:txBody>
      </p:sp>
    </p:spTree>
    <p:extLst>
      <p:ext uri="{BB962C8B-B14F-4D97-AF65-F5344CB8AC3E}">
        <p14:creationId xmlns:p14="http://schemas.microsoft.com/office/powerpoint/2010/main" val="12794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glitter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692"/>
            <a:ext cx="6096000" cy="658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b96-all-models-nopQC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944563"/>
            <a:ext cx="3509963" cy="2713037"/>
          </a:xfrm>
          <a:noFill/>
        </p:spPr>
      </p:pic>
      <p:pic>
        <p:nvPicPr>
          <p:cNvPr id="67587" name="Picture 3" descr="test_rotat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533400"/>
            <a:ext cx="3505200" cy="2916238"/>
          </a:xfrm>
          <a:noFill/>
        </p:spPr>
      </p:pic>
      <p:sp>
        <p:nvSpPr>
          <p:cNvPr id="2457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76200"/>
            <a:ext cx="7010400" cy="609600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Dropping </a:t>
            </a:r>
            <a:r>
              <a:rPr lang="en-US" sz="3600" b="1" dirty="0" err="1" smtClean="0"/>
              <a:t>m</a:t>
            </a:r>
            <a:r>
              <a:rPr lang="en-US" sz="3600" b="1" baseline="-25000" dirty="0" err="1" smtClean="0">
                <a:latin typeface="Symbol" pitchFamily="18" charset="2"/>
              </a:rPr>
              <a:t>r</a:t>
            </a:r>
            <a:r>
              <a:rPr lang="en-US" sz="3600" b="1" dirty="0" smtClean="0"/>
              <a:t> vs. increasing </a:t>
            </a:r>
            <a:r>
              <a:rPr lang="en-US" sz="3600" b="1" dirty="0" err="1" smtClean="0">
                <a:latin typeface="Symbol" pitchFamily="18" charset="2"/>
              </a:rPr>
              <a:t>G</a:t>
            </a:r>
            <a:r>
              <a:rPr lang="en-US" sz="3600" b="1" baseline="-25000" dirty="0" err="1" smtClean="0">
                <a:latin typeface="Symbol" pitchFamily="18" charset="2"/>
              </a:rPr>
              <a:t>r</a:t>
            </a:r>
            <a:endParaRPr lang="en-US" sz="3600" b="1" baseline="-25000" dirty="0" smtClean="0">
              <a:latin typeface="Symbol" pitchFamily="18" charset="2"/>
            </a:endParaRPr>
          </a:p>
        </p:txBody>
      </p:sp>
      <p:pic>
        <p:nvPicPr>
          <p:cNvPr id="6758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657600" y="3471863"/>
            <a:ext cx="4114800" cy="2852737"/>
          </a:xfrm>
          <a:noFill/>
        </p:spPr>
      </p:pic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381000" y="6384925"/>
            <a:ext cx="8335167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Only </a:t>
            </a:r>
            <a:r>
              <a:rPr lang="en-US" sz="2400" b="1" dirty="0" err="1"/>
              <a:t>brodening</a:t>
            </a:r>
            <a:r>
              <a:rPr lang="en-US" sz="2400" b="1" dirty="0"/>
              <a:t> of </a:t>
            </a:r>
            <a:r>
              <a:rPr lang="en-US" sz="2400" b="1" dirty="0">
                <a:latin typeface="Symbol" pitchFamily="18" charset="2"/>
              </a:rPr>
              <a:t>r </a:t>
            </a:r>
            <a:r>
              <a:rPr lang="en-US" sz="2400" b="1" dirty="0"/>
              <a:t>(RW) </a:t>
            </a:r>
            <a:r>
              <a:rPr lang="en-US" sz="2400" b="1" dirty="0" err="1"/>
              <a:t>observerd</a:t>
            </a:r>
            <a:r>
              <a:rPr lang="en-US" sz="2400" b="1" dirty="0"/>
              <a:t>, no mass shift (BR)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136525" y="1524000"/>
            <a:ext cx="608013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33FF"/>
                </a:solidFill>
              </a:rPr>
              <a:t>RW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7842250" y="4343400"/>
            <a:ext cx="122555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3333FF"/>
                </a:solidFill>
              </a:rPr>
              <a:t>van Hees and</a:t>
            </a:r>
          </a:p>
          <a:p>
            <a:pPr>
              <a:defRPr/>
            </a:pPr>
            <a:r>
              <a:rPr lang="en-US" sz="1600" b="1">
                <a:solidFill>
                  <a:srgbClr val="3333FF"/>
                </a:solidFill>
              </a:rPr>
              <a:t>Rapp, </a:t>
            </a:r>
          </a:p>
          <a:p>
            <a:pPr>
              <a:defRPr/>
            </a:pPr>
            <a:r>
              <a:rPr lang="en-US" sz="1600" b="1">
                <a:solidFill>
                  <a:srgbClr val="3333FF"/>
                </a:solidFill>
              </a:rPr>
              <a:t>PRL 97 </a:t>
            </a:r>
          </a:p>
          <a:p>
            <a:pPr>
              <a:defRPr/>
            </a:pPr>
            <a:r>
              <a:rPr lang="en-US" sz="1600" b="1">
                <a:solidFill>
                  <a:srgbClr val="3333FF"/>
                </a:solidFill>
              </a:rPr>
              <a:t>(2006) 102301.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791200" y="3810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6400800" y="453072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Symbol" pitchFamily="18" charset="2"/>
              </a:rPr>
              <a:t>f</a:t>
            </a:r>
          </a:p>
        </p:txBody>
      </p:sp>
      <p:pic>
        <p:nvPicPr>
          <p:cNvPr id="67595" name="Picture 11" descr="semicentral_allpt_model_multpro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42000" contrast="60000"/>
          </a:blip>
          <a:srcRect l="3873" t="7822" r="4436" b="8934"/>
          <a:stretch>
            <a:fillRect/>
          </a:stretch>
        </p:blipFill>
        <p:spPr>
          <a:xfrm>
            <a:off x="1103313" y="3505200"/>
            <a:ext cx="2243137" cy="2819400"/>
          </a:xfrm>
          <a:noFill/>
        </p:spPr>
      </p:pic>
      <p:sp>
        <p:nvSpPr>
          <p:cNvPr id="15" name="Rectangle 14"/>
          <p:cNvSpPr/>
          <p:nvPr/>
        </p:nvSpPr>
        <p:spPr>
          <a:xfrm>
            <a:off x="7086600" y="1371600"/>
            <a:ext cx="2093183" cy="1371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Vastly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Improved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77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dirty="0" smtClean="0"/>
              <a:t>Passage of Jets Through QGP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587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50156" y="2694533"/>
            <a:ext cx="3000375" cy="870645"/>
            <a:chOff x="1120" y="2414"/>
            <a:chExt cx="2688" cy="78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20" y="2762"/>
              <a:ext cx="2688" cy="78"/>
              <a:chOff x="3360" y="1750"/>
              <a:chExt cx="1824" cy="48"/>
            </a:xfrm>
          </p:grpSpPr>
          <p:sp>
            <p:nvSpPr>
              <p:cNvPr id="133128" name="Line 8"/>
              <p:cNvSpPr>
                <a:spLocks noChangeShapeType="1"/>
              </p:cNvSpPr>
              <p:nvPr/>
            </p:nvSpPr>
            <p:spPr bwMode="auto">
              <a:xfrm>
                <a:off x="3360" y="1776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129" name="Line 9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lg"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130" name="Rectangle 10"/>
              <p:cNvSpPr>
                <a:spLocks noChangeArrowheads="1"/>
              </p:cNvSpPr>
              <p:nvPr/>
            </p:nvSpPr>
            <p:spPr bwMode="auto">
              <a:xfrm>
                <a:off x="4249" y="1750"/>
                <a:ext cx="48" cy="48"/>
              </a:xfrm>
              <a:prstGeom prst="rect">
                <a:avLst/>
              </a:prstGeom>
              <a:solidFill>
                <a:srgbClr val="CC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32" y="2414"/>
              <a:ext cx="2264" cy="780"/>
              <a:chOff x="3504" y="1536"/>
              <a:chExt cx="1536" cy="480"/>
            </a:xfrm>
          </p:grpSpPr>
          <p:sp>
            <p:nvSpPr>
              <p:cNvPr id="133132" name="Oval 12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96" cy="480"/>
              </a:xfrm>
              <a:prstGeom prst="ellipse">
                <a:avLst/>
              </a:prstGeom>
              <a:solidFill>
                <a:srgbClr val="99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3133" name="Oval 13"/>
              <p:cNvSpPr>
                <a:spLocks noChangeArrowheads="1"/>
              </p:cNvSpPr>
              <p:nvPr/>
            </p:nvSpPr>
            <p:spPr bwMode="auto">
              <a:xfrm>
                <a:off x="4944" y="1536"/>
                <a:ext cx="96" cy="480"/>
              </a:xfrm>
              <a:prstGeom prst="ellipse">
                <a:avLst/>
              </a:prstGeom>
              <a:solidFill>
                <a:srgbClr val="99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133138" name="AutoShape 18"/>
          <p:cNvSpPr>
            <a:spLocks noChangeArrowheads="1"/>
          </p:cNvSpPr>
          <p:nvPr/>
        </p:nvSpPr>
        <p:spPr bwMode="auto">
          <a:xfrm>
            <a:off x="2214563" y="2411016"/>
            <a:ext cx="1017984" cy="1446609"/>
          </a:xfrm>
          <a:prstGeom prst="roundRect">
            <a:avLst>
              <a:gd name="adj" fmla="val 16667"/>
            </a:avLst>
          </a:prstGeom>
          <a:solidFill>
            <a:srgbClr val="FF0066">
              <a:alpha val="60001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4291" tIns="32146" rIns="64291" bIns="32146" anchor="ctr"/>
          <a:lstStyle/>
          <a:p>
            <a:endParaRPr lang="en-IN"/>
          </a:p>
        </p:txBody>
      </p:sp>
      <p:sp>
        <p:nvSpPr>
          <p:cNvPr id="133143" name="Text Box 23"/>
          <p:cNvSpPr txBox="1">
            <a:spLocks/>
          </p:cNvSpPr>
          <p:nvPr/>
        </p:nvSpPr>
        <p:spPr bwMode="auto">
          <a:xfrm>
            <a:off x="1196578" y="3750469"/>
            <a:ext cx="750094" cy="5419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64291" tIns="32146" rIns="64291" bIns="321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dirty="0"/>
              <a:t>F</a:t>
            </a:r>
            <a:r>
              <a:rPr lang="en-US" sz="3100" baseline="30000" dirty="0"/>
              <a:t>(1)</a:t>
            </a:r>
          </a:p>
        </p:txBody>
      </p:sp>
      <p:sp>
        <p:nvSpPr>
          <p:cNvPr id="133144" name="Text Box 24"/>
          <p:cNvSpPr txBox="1">
            <a:spLocks/>
          </p:cNvSpPr>
          <p:nvPr/>
        </p:nvSpPr>
        <p:spPr bwMode="auto">
          <a:xfrm>
            <a:off x="3554016" y="3750469"/>
            <a:ext cx="750094" cy="5419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64291" tIns="32146" rIns="64291" bIns="321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dirty="0"/>
              <a:t>F</a:t>
            </a:r>
            <a:r>
              <a:rPr lang="en-US" sz="3100" baseline="30000" dirty="0"/>
              <a:t>(2)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946671" y="1446609"/>
            <a:ext cx="1711151" cy="3408909"/>
            <a:chOff x="1744" y="1296"/>
            <a:chExt cx="1533" cy="3054"/>
          </a:xfrm>
        </p:grpSpPr>
        <p:sp>
          <p:nvSpPr>
            <p:cNvPr id="133135" name="Oval 15"/>
            <p:cNvSpPr>
              <a:spLocks noChangeArrowheads="1"/>
            </p:cNvSpPr>
            <p:nvPr/>
          </p:nvSpPr>
          <p:spPr bwMode="auto">
            <a:xfrm rot="1200000">
              <a:off x="2176" y="3024"/>
              <a:ext cx="142" cy="78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136" name="Oval 16"/>
            <p:cNvSpPr>
              <a:spLocks noChangeArrowheads="1"/>
            </p:cNvSpPr>
            <p:nvPr/>
          </p:nvSpPr>
          <p:spPr bwMode="auto">
            <a:xfrm rot="1200000">
              <a:off x="2608" y="1776"/>
              <a:ext cx="141" cy="78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145" name="Text Box 25"/>
            <p:cNvSpPr txBox="1">
              <a:spLocks/>
            </p:cNvSpPr>
            <p:nvPr/>
          </p:nvSpPr>
          <p:spPr bwMode="auto">
            <a:xfrm>
              <a:off x="2560" y="1296"/>
              <a:ext cx="717" cy="5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100" dirty="0"/>
                <a:t>D</a:t>
              </a:r>
              <a:r>
                <a:rPr lang="en-US" sz="3100" baseline="30000" dirty="0"/>
                <a:t>(1)</a:t>
              </a:r>
            </a:p>
          </p:txBody>
        </p:sp>
        <p:sp>
          <p:nvSpPr>
            <p:cNvPr id="133146" name="Text Box 26"/>
            <p:cNvSpPr txBox="1">
              <a:spLocks/>
            </p:cNvSpPr>
            <p:nvPr/>
          </p:nvSpPr>
          <p:spPr bwMode="auto">
            <a:xfrm>
              <a:off x="1744" y="3840"/>
              <a:ext cx="782" cy="5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100" dirty="0"/>
                <a:t>D</a:t>
              </a:r>
              <a:r>
                <a:rPr lang="en-US" sz="3100" baseline="30000" dirty="0"/>
                <a:t>(2)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250156" y="1553766"/>
            <a:ext cx="1589484" cy="2239119"/>
            <a:chOff x="1120" y="1392"/>
            <a:chExt cx="1424" cy="2006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2361" y="2196"/>
              <a:ext cx="183" cy="1202"/>
              <a:chOff x="2361" y="2196"/>
              <a:chExt cx="183" cy="1202"/>
            </a:xfrm>
          </p:grpSpPr>
          <p:sp>
            <p:nvSpPr>
              <p:cNvPr id="133125" name="Line 5"/>
              <p:cNvSpPr>
                <a:spLocks noChangeShapeType="1"/>
              </p:cNvSpPr>
              <p:nvPr/>
            </p:nvSpPr>
            <p:spPr bwMode="auto">
              <a:xfrm rot="6600000">
                <a:off x="2056" y="3092"/>
                <a:ext cx="611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126" name="Line 6"/>
              <p:cNvSpPr>
                <a:spLocks noChangeShapeType="1"/>
              </p:cNvSpPr>
              <p:nvPr/>
            </p:nvSpPr>
            <p:spPr bwMode="auto">
              <a:xfrm rot="6600000" flipH="1">
                <a:off x="2228" y="2510"/>
                <a:ext cx="6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med" len="lg"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120" y="1392"/>
              <a:ext cx="1246" cy="1297"/>
              <a:chOff x="1120" y="1392"/>
              <a:chExt cx="1246" cy="1297"/>
            </a:xfrm>
          </p:grpSpPr>
          <p:sp>
            <p:nvSpPr>
              <p:cNvPr id="133147" name="Text Box 27"/>
              <p:cNvSpPr txBox="1">
                <a:spLocks/>
              </p:cNvSpPr>
              <p:nvPr/>
            </p:nvSpPr>
            <p:spPr bwMode="auto">
              <a:xfrm>
                <a:off x="1120" y="1392"/>
                <a:ext cx="576" cy="5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100" i="1" dirty="0"/>
                  <a:t>Q</a:t>
                </a:r>
                <a:r>
                  <a:rPr lang="en-US" sz="3100" baseline="30000" dirty="0"/>
                  <a:t>2</a:t>
                </a:r>
              </a:p>
            </p:txBody>
          </p:sp>
          <p:sp>
            <p:nvSpPr>
              <p:cNvPr id="133148" name="Line 28"/>
              <p:cNvSpPr>
                <a:spLocks noChangeShapeType="1"/>
              </p:cNvSpPr>
              <p:nvPr/>
            </p:nvSpPr>
            <p:spPr bwMode="auto">
              <a:xfrm>
                <a:off x="1696" y="1872"/>
                <a:ext cx="670" cy="817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4572000" y="1066545"/>
            <a:ext cx="4343400" cy="4027081"/>
            <a:chOff x="4096" y="1065"/>
            <a:chExt cx="3696" cy="3454"/>
          </a:xfrm>
        </p:grpSpPr>
        <p:sp>
          <p:nvSpPr>
            <p:cNvPr id="133162" name="Text Box 42"/>
            <p:cNvSpPr txBox="1">
              <a:spLocks/>
            </p:cNvSpPr>
            <p:nvPr/>
          </p:nvSpPr>
          <p:spPr bwMode="auto">
            <a:xfrm>
              <a:off x="4096" y="1065"/>
              <a:ext cx="3696" cy="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>
                  <a:solidFill>
                    <a:srgbClr val="C00000"/>
                  </a:solidFill>
                  <a:latin typeface="Andalus" pitchFamily="2" charset="-78"/>
                  <a:cs typeface="Andalus" pitchFamily="2" charset="-78"/>
                </a:rPr>
                <a:t>Medium modified fragmentation functions:</a:t>
              </a:r>
            </a:p>
          </p:txBody>
        </p:sp>
        <p:graphicFrame>
          <p:nvGraphicFramePr>
            <p:cNvPr id="133163" name="Object 43"/>
            <p:cNvGraphicFramePr>
              <a:graphicFrameLocks noChangeAspect="1"/>
            </p:cNvGraphicFramePr>
            <p:nvPr/>
          </p:nvGraphicFramePr>
          <p:xfrm>
            <a:off x="4672" y="1728"/>
            <a:ext cx="2304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1" name="Equation" r:id="rId3" imgW="1790640" imgH="431640" progId="">
                    <p:embed/>
                  </p:oleObj>
                </mc:Choice>
                <mc:Fallback>
                  <p:oleObj name="Equation" r:id="rId3" imgW="1790640" imgH="431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" y="1728"/>
                          <a:ext cx="2304" cy="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4960" y="2496"/>
              <a:ext cx="2352" cy="1200"/>
              <a:chOff x="384" y="2160"/>
              <a:chExt cx="1909" cy="1008"/>
            </a:xfrm>
          </p:grpSpPr>
          <p:sp>
            <p:nvSpPr>
              <p:cNvPr id="133165" name="Line 45"/>
              <p:cNvSpPr>
                <a:spLocks noChangeShapeType="1"/>
              </p:cNvSpPr>
              <p:nvPr/>
            </p:nvSpPr>
            <p:spPr bwMode="auto">
              <a:xfrm>
                <a:off x="576" y="2699"/>
                <a:ext cx="1533" cy="0"/>
              </a:xfrm>
              <a:prstGeom prst="line">
                <a:avLst/>
              </a:prstGeom>
              <a:noFill/>
              <a:ln w="25400">
                <a:solidFill>
                  <a:srgbClr val="99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836" y="2439"/>
                <a:ext cx="103" cy="260"/>
                <a:chOff x="960" y="1968"/>
                <a:chExt cx="190" cy="480"/>
              </a:xfrm>
            </p:grpSpPr>
            <p:sp>
              <p:nvSpPr>
                <p:cNvPr id="133167" name="Oval 47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0" cy="192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168" name="Line 48"/>
                <p:cNvSpPr>
                  <a:spLocks noChangeShapeType="1"/>
                </p:cNvSpPr>
                <p:nvPr/>
              </p:nvSpPr>
              <p:spPr bwMode="auto">
                <a:xfrm>
                  <a:off x="1056" y="2160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1173" y="2439"/>
                <a:ext cx="103" cy="260"/>
                <a:chOff x="960" y="1968"/>
                <a:chExt cx="190" cy="480"/>
              </a:xfrm>
            </p:grpSpPr>
            <p:sp>
              <p:nvSpPr>
                <p:cNvPr id="133170" name="Oval 50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0" cy="192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171" name="Line 51"/>
                <p:cNvSpPr>
                  <a:spLocks noChangeShapeType="1"/>
                </p:cNvSpPr>
                <p:nvPr/>
              </p:nvSpPr>
              <p:spPr bwMode="auto">
                <a:xfrm>
                  <a:off x="1056" y="2160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 rot="10800000">
                <a:off x="1251" y="2908"/>
                <a:ext cx="103" cy="260"/>
                <a:chOff x="960" y="1968"/>
                <a:chExt cx="190" cy="480"/>
              </a:xfrm>
            </p:grpSpPr>
            <p:sp>
              <p:nvSpPr>
                <p:cNvPr id="133173" name="Oval 53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0" cy="192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174" name="Line 54"/>
                <p:cNvSpPr>
                  <a:spLocks noChangeShapeType="1"/>
                </p:cNvSpPr>
                <p:nvPr/>
              </p:nvSpPr>
              <p:spPr bwMode="auto">
                <a:xfrm>
                  <a:off x="1056" y="2160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4" name="Group 55"/>
              <p:cNvGrpSpPr>
                <a:grpSpLocks/>
              </p:cNvGrpSpPr>
              <p:nvPr/>
            </p:nvGrpSpPr>
            <p:grpSpPr bwMode="auto">
              <a:xfrm>
                <a:off x="1485" y="2439"/>
                <a:ext cx="103" cy="260"/>
                <a:chOff x="960" y="1968"/>
                <a:chExt cx="190" cy="480"/>
              </a:xfrm>
            </p:grpSpPr>
            <p:sp>
              <p:nvSpPr>
                <p:cNvPr id="133176" name="Oval 56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0" cy="192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177" name="Line 57"/>
                <p:cNvSpPr>
                  <a:spLocks noChangeShapeType="1"/>
                </p:cNvSpPr>
                <p:nvPr/>
              </p:nvSpPr>
              <p:spPr bwMode="auto">
                <a:xfrm>
                  <a:off x="1056" y="2160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 rot="10800000">
                <a:off x="1563" y="2908"/>
                <a:ext cx="103" cy="260"/>
                <a:chOff x="960" y="1968"/>
                <a:chExt cx="190" cy="480"/>
              </a:xfrm>
            </p:grpSpPr>
            <p:sp>
              <p:nvSpPr>
                <p:cNvPr id="133179" name="Oval 59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0" cy="192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180" name="Line 60"/>
                <p:cNvSpPr>
                  <a:spLocks noChangeShapeType="1"/>
                </p:cNvSpPr>
                <p:nvPr/>
              </p:nvSpPr>
              <p:spPr bwMode="auto">
                <a:xfrm>
                  <a:off x="1056" y="2160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33181" name="Line 61"/>
              <p:cNvSpPr>
                <a:spLocks noChangeShapeType="1"/>
              </p:cNvSpPr>
              <p:nvPr/>
            </p:nvSpPr>
            <p:spPr bwMode="auto">
              <a:xfrm>
                <a:off x="966" y="2699"/>
                <a:ext cx="207" cy="209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3182" name="Line 62"/>
              <p:cNvSpPr>
                <a:spLocks noChangeShapeType="1"/>
              </p:cNvSpPr>
              <p:nvPr/>
            </p:nvSpPr>
            <p:spPr bwMode="auto">
              <a:xfrm>
                <a:off x="1173" y="2908"/>
                <a:ext cx="754" cy="0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3183" name="Text Box 63"/>
              <p:cNvSpPr txBox="1">
                <a:spLocks noChangeArrowheads="1"/>
              </p:cNvSpPr>
              <p:nvPr/>
            </p:nvSpPr>
            <p:spPr bwMode="auto">
              <a:xfrm>
                <a:off x="384" y="2544"/>
                <a:ext cx="180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130046" tIns="65023" rIns="130046" bIns="65023">
                <a:spAutoFit/>
              </a:bodyPr>
              <a:lstStyle/>
              <a:p>
                <a:pPr defTabSz="914145" eaLnBrk="0" hangingPunct="0">
                  <a:spcBef>
                    <a:spcPct val="50000"/>
                  </a:spcBef>
                </a:pPr>
                <a:r>
                  <a:rPr lang="en-US" sz="2000" dirty="0">
                    <a:latin typeface="Tahoma" pitchFamily="34" charset="0"/>
                  </a:rPr>
                  <a:t>q</a:t>
                </a:r>
              </a:p>
            </p:txBody>
          </p:sp>
          <p:sp>
            <p:nvSpPr>
              <p:cNvPr id="133184" name="Text Box 64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181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130046" tIns="65023" rIns="130046" bIns="65023">
                <a:spAutoFit/>
              </a:bodyPr>
              <a:lstStyle/>
              <a:p>
                <a:pPr defTabSz="914145" eaLnBrk="0" hangingPunct="0">
                  <a:spcBef>
                    <a:spcPct val="50000"/>
                  </a:spcBef>
                </a:pPr>
                <a:r>
                  <a:rPr lang="en-US" sz="2000" dirty="0">
                    <a:latin typeface="Tahoma" pitchFamily="34" charset="0"/>
                  </a:rPr>
                  <a:t>q</a:t>
                </a:r>
              </a:p>
            </p:txBody>
          </p:sp>
          <p:sp>
            <p:nvSpPr>
              <p:cNvPr id="133185" name="Text Box 65"/>
              <p:cNvSpPr txBox="1">
                <a:spLocks noChangeArrowheads="1"/>
              </p:cNvSpPr>
              <p:nvPr/>
            </p:nvSpPr>
            <p:spPr bwMode="auto">
              <a:xfrm>
                <a:off x="1968" y="2784"/>
                <a:ext cx="182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130046" tIns="65023" rIns="130046" bIns="65023">
                <a:spAutoFit/>
              </a:bodyPr>
              <a:lstStyle/>
              <a:p>
                <a:pPr defTabSz="914145" eaLnBrk="0" hangingPunct="0">
                  <a:spcBef>
                    <a:spcPct val="50000"/>
                  </a:spcBef>
                </a:pPr>
                <a:r>
                  <a:rPr lang="en-US" sz="2000" dirty="0">
                    <a:latin typeface="Tahoma" pitchFamily="34" charset="0"/>
                  </a:rPr>
                  <a:t>g</a:t>
                </a:r>
              </a:p>
            </p:txBody>
          </p:sp>
          <p:sp>
            <p:nvSpPr>
              <p:cNvPr id="133186" name="Line 66"/>
              <p:cNvSpPr>
                <a:spLocks noChangeShapeType="1"/>
              </p:cNvSpPr>
              <p:nvPr/>
            </p:nvSpPr>
            <p:spPr bwMode="auto">
              <a:xfrm flipH="1">
                <a:off x="785" y="2280"/>
                <a:ext cx="41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33187" name="Line 67"/>
              <p:cNvSpPr>
                <a:spLocks noChangeShapeType="1"/>
              </p:cNvSpPr>
              <p:nvPr/>
            </p:nvSpPr>
            <p:spPr bwMode="auto">
              <a:xfrm>
                <a:off x="1536" y="2280"/>
                <a:ext cx="41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33188" name="Text Box 68"/>
              <p:cNvSpPr txBox="1">
                <a:spLocks noChangeArrowheads="1"/>
              </p:cNvSpPr>
              <p:nvPr/>
            </p:nvSpPr>
            <p:spPr bwMode="auto">
              <a:xfrm>
                <a:off x="1244" y="2160"/>
                <a:ext cx="250" cy="330"/>
              </a:xfrm>
              <a:prstGeom prst="rect">
                <a:avLst/>
              </a:prstGeom>
              <a:noFill/>
              <a:ln w="28575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lIns="130046" tIns="65023" rIns="130046" bIns="65023" anchorCtr="1">
                <a:spAutoFit/>
              </a:bodyPr>
              <a:lstStyle/>
              <a:p>
                <a:pPr defTabSz="914145" eaLnBrk="0" hangingPunct="0">
                  <a:spcBef>
                    <a:spcPct val="50000"/>
                  </a:spcBef>
                </a:pPr>
                <a:r>
                  <a:rPr lang="en-US" sz="2000" b="1" i="1" dirty="0">
                    <a:latin typeface="Times New Roman" pitchFamily="18" charset="0"/>
                  </a:rPr>
                  <a:t>L</a:t>
                </a:r>
              </a:p>
            </p:txBody>
          </p:sp>
        </p:grpSp>
        <p:sp>
          <p:nvSpPr>
            <p:cNvPr id="133190" name="Text Box 70"/>
            <p:cNvSpPr txBox="1">
              <a:spLocks/>
            </p:cNvSpPr>
            <p:nvPr/>
          </p:nvSpPr>
          <p:spPr bwMode="auto">
            <a:xfrm>
              <a:off x="4480" y="3648"/>
              <a:ext cx="1104" cy="8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ndalus" pitchFamily="2" charset="-78"/>
                  <a:cs typeface="Andalus" pitchFamily="2" charset="-78"/>
                </a:rPr>
                <a:t>Measured medium property</a:t>
              </a:r>
              <a:r>
                <a:rPr lang="en-US" sz="1700" b="1" dirty="0">
                  <a:solidFill>
                    <a:srgbClr val="C00000"/>
                  </a:solidFill>
                </a:rPr>
                <a:t>: </a:t>
              </a:r>
            </a:p>
          </p:txBody>
        </p:sp>
        <p:graphicFrame>
          <p:nvGraphicFramePr>
            <p:cNvPr id="133191" name="Object 71"/>
            <p:cNvGraphicFramePr>
              <a:graphicFrameLocks noChangeAspect="1"/>
            </p:cNvGraphicFramePr>
            <p:nvPr/>
          </p:nvGraphicFramePr>
          <p:xfrm>
            <a:off x="5632" y="4080"/>
            <a:ext cx="1920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2" name="Equation" r:id="rId5" imgW="1422360" imgH="279360" progId="">
                    <p:embed/>
                  </p:oleObj>
                </mc:Choice>
                <mc:Fallback>
                  <p:oleObj name="Equation" r:id="rId5" imgW="1422360" imgH="279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" y="4080"/>
                          <a:ext cx="1920" cy="3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Rounded Rectangle 60"/>
          <p:cNvSpPr/>
          <p:nvPr/>
        </p:nvSpPr>
        <p:spPr>
          <a:xfrm>
            <a:off x="1143000" y="210761"/>
            <a:ext cx="7001277" cy="703639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PQCD framework: Jets</a:t>
            </a:r>
            <a:endParaRPr lang="en-IN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57200" y="5029200"/>
            <a:ext cx="3200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2800" b="1" i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Factorization:</a:t>
            </a:r>
            <a:endParaRPr lang="en-US" sz="2800" b="1" i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grpSp>
        <p:nvGrpSpPr>
          <p:cNvPr id="16" name="Group 66"/>
          <p:cNvGrpSpPr/>
          <p:nvPr/>
        </p:nvGrpSpPr>
        <p:grpSpPr>
          <a:xfrm>
            <a:off x="792163" y="5715000"/>
            <a:ext cx="3932237" cy="838200"/>
            <a:chOff x="792163" y="5715000"/>
            <a:chExt cx="3932237" cy="838200"/>
          </a:xfrm>
        </p:grpSpPr>
        <p:graphicFrame>
          <p:nvGraphicFramePr>
            <p:cNvPr id="458761" name="Object 9"/>
            <p:cNvGraphicFramePr>
              <a:graphicFrameLocks noChangeAspect="1"/>
            </p:cNvGraphicFramePr>
            <p:nvPr/>
          </p:nvGraphicFramePr>
          <p:xfrm>
            <a:off x="792163" y="5715000"/>
            <a:ext cx="2014537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3" name="Equation" r:id="rId7" imgW="1523880" imgH="558720" progId="Equation.3">
                    <p:embed/>
                  </p:oleObj>
                </mc:Choice>
                <mc:Fallback>
                  <p:oleObj name="Equation" r:id="rId7" imgW="152388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163" y="5715000"/>
                          <a:ext cx="2014537" cy="771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8762" name="Object 10"/>
            <p:cNvGraphicFramePr>
              <a:graphicFrameLocks noChangeAspect="1"/>
            </p:cNvGraphicFramePr>
            <p:nvPr/>
          </p:nvGraphicFramePr>
          <p:xfrm>
            <a:off x="2773363" y="5715000"/>
            <a:ext cx="1951037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4" name="Equation" r:id="rId9" imgW="1269720" imgH="545760" progId="Equation.3">
                    <p:embed/>
                  </p:oleObj>
                </mc:Choice>
                <mc:Fallback>
                  <p:oleObj name="Equation" r:id="rId9" imgW="126972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3363" y="5715000"/>
                          <a:ext cx="1951037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72"/>
          <p:cNvGrpSpPr/>
          <p:nvPr/>
        </p:nvGrpSpPr>
        <p:grpSpPr>
          <a:xfrm>
            <a:off x="4694236" y="5513294"/>
            <a:ext cx="1885858" cy="876300"/>
            <a:chOff x="4598894" y="5540188"/>
            <a:chExt cx="1885858" cy="876300"/>
          </a:xfrm>
        </p:grpSpPr>
        <p:graphicFrame>
          <p:nvGraphicFramePr>
            <p:cNvPr id="458764" name="Object 12"/>
            <p:cNvGraphicFramePr>
              <a:graphicFrameLocks noChangeAspect="1"/>
            </p:cNvGraphicFramePr>
            <p:nvPr/>
          </p:nvGraphicFramePr>
          <p:xfrm>
            <a:off x="4854389" y="5540188"/>
            <a:ext cx="1630363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5" name="Equation" r:id="rId11" imgW="1231560" imgH="634680" progId="Equation.3">
                    <p:embed/>
                  </p:oleObj>
                </mc:Choice>
                <mc:Fallback>
                  <p:oleObj name="Equation" r:id="rId11" imgW="123156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4389" y="5540188"/>
                          <a:ext cx="1630363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71"/>
            <p:cNvSpPr txBox="1"/>
            <p:nvPr/>
          </p:nvSpPr>
          <p:spPr>
            <a:xfrm>
              <a:off x="4598894" y="576878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</a:t>
              </a:r>
              <a:endParaRPr lang="en-US" b="1" dirty="0"/>
            </a:p>
          </p:txBody>
        </p:sp>
      </p:grpSp>
      <p:grpSp>
        <p:nvGrpSpPr>
          <p:cNvPr id="18" name="Group 76"/>
          <p:cNvGrpSpPr/>
          <p:nvPr/>
        </p:nvGrpSpPr>
        <p:grpSpPr>
          <a:xfrm>
            <a:off x="6445623" y="5638800"/>
            <a:ext cx="2076263" cy="546100"/>
            <a:chOff x="6445623" y="5638800"/>
            <a:chExt cx="2076263" cy="546100"/>
          </a:xfrm>
        </p:grpSpPr>
        <p:graphicFrame>
          <p:nvGraphicFramePr>
            <p:cNvPr id="458765" name="Object 13"/>
            <p:cNvGraphicFramePr>
              <a:graphicFrameLocks noChangeAspect="1"/>
            </p:cNvGraphicFramePr>
            <p:nvPr/>
          </p:nvGraphicFramePr>
          <p:xfrm>
            <a:off x="6728011" y="5638800"/>
            <a:ext cx="179387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6" name="Equation" r:id="rId13" imgW="1041120" imgH="317160" progId="Equation.3">
                    <p:embed/>
                  </p:oleObj>
                </mc:Choice>
                <mc:Fallback>
                  <p:oleObj name="Equation" r:id="rId13" imgW="104112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8011" y="5638800"/>
                          <a:ext cx="1793875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TextBox 75"/>
            <p:cNvSpPr txBox="1"/>
            <p:nvPr/>
          </p:nvSpPr>
          <p:spPr>
            <a:xfrm>
              <a:off x="6445623" y="570155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</a:t>
              </a:r>
              <a:endParaRPr lang="en-US" b="1" dirty="0"/>
            </a:p>
          </p:txBody>
        </p:sp>
      </p:grpSp>
      <p:grpSp>
        <p:nvGrpSpPr>
          <p:cNvPr id="19" name="Group 79"/>
          <p:cNvGrpSpPr/>
          <p:nvPr/>
        </p:nvGrpSpPr>
        <p:grpSpPr>
          <a:xfrm>
            <a:off x="6450106" y="5625353"/>
            <a:ext cx="2071781" cy="568325"/>
            <a:chOff x="6450106" y="5625353"/>
            <a:chExt cx="2071781" cy="568325"/>
          </a:xfrm>
        </p:grpSpPr>
        <p:graphicFrame>
          <p:nvGraphicFramePr>
            <p:cNvPr id="458766" name="Object 14"/>
            <p:cNvGraphicFramePr>
              <a:graphicFrameLocks noChangeAspect="1"/>
            </p:cNvGraphicFramePr>
            <p:nvPr/>
          </p:nvGraphicFramePr>
          <p:xfrm>
            <a:off x="6728012" y="5625353"/>
            <a:ext cx="1793875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7" name="Equation" r:id="rId15" imgW="1041120" imgH="330120" progId="Equation.3">
                    <p:embed/>
                  </p:oleObj>
                </mc:Choice>
                <mc:Fallback>
                  <p:oleObj name="Equation" r:id="rId15" imgW="10411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8012" y="5625353"/>
                          <a:ext cx="1793875" cy="5683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TextBox 78"/>
            <p:cNvSpPr txBox="1"/>
            <p:nvPr/>
          </p:nvSpPr>
          <p:spPr>
            <a:xfrm>
              <a:off x="6450106" y="569258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697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A5B3-CA33-418C-8A7B-BBD8DB2EE60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4419600" cy="35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468710"/>
            <a:ext cx="4270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Jet quenching is considered as one of the most promising signatures of formation of QGP</a:t>
            </a:r>
          </a:p>
          <a:p>
            <a:endParaRPr lang="en-US" sz="2200" dirty="0" smtClean="0"/>
          </a:p>
          <a:p>
            <a:r>
              <a:rPr lang="en-US" sz="2200" dirty="0" smtClean="0"/>
              <a:t>  It is defined as the suppression of high momentum particle</a:t>
            </a:r>
          </a:p>
          <a:p>
            <a:r>
              <a:rPr lang="en-US" sz="2200" dirty="0" smtClean="0"/>
              <a:t>spectra, arising due to energy loss of partons prior to fragmentation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362" name="Picture 2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09600"/>
            <a:ext cx="228600" cy="152401"/>
          </a:xfrm>
          <a:prstGeom prst="rect">
            <a:avLst/>
          </a:prstGeom>
          <a:noFill/>
        </p:spPr>
      </p:pic>
      <p:pic>
        <p:nvPicPr>
          <p:cNvPr id="15363" name="Picture 3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648200" y="1902767"/>
            <a:ext cx="304800" cy="2392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95868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200" dirty="0" smtClean="0"/>
              <a:t>It is quantatively measured through the nuclear modification factor  R</a:t>
            </a:r>
            <a:r>
              <a:rPr lang="en-US" sz="2200" baseline="-25000" dirty="0" smtClean="0"/>
              <a:t>AA</a:t>
            </a:r>
            <a:r>
              <a:rPr lang="en-US" sz="2200" dirty="0" smtClean="0"/>
              <a:t>, which is defined as: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76927"/>
              </p:ext>
            </p:extLst>
          </p:nvPr>
        </p:nvGraphicFramePr>
        <p:xfrm>
          <a:off x="1232229" y="4958891"/>
          <a:ext cx="53482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Equation" r:id="rId5" imgW="2095200" imgH="457200" progId="Equation.3">
                  <p:embed/>
                </p:oleObj>
              </mc:Choice>
              <mc:Fallback>
                <p:oleObj name="Equation" r:id="rId5" imgW="209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229" y="4958891"/>
                        <a:ext cx="5348288" cy="11668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B2AF31"/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4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74638"/>
            <a:ext cx="7848600" cy="715962"/>
          </a:xfr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</a:rPr>
              <a:t>Confirmation of High Density Matter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055860"/>
            <a:ext cx="3379787" cy="2571750"/>
          </a:xfrm>
        </p:spPr>
      </p:pic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096790"/>
            <a:ext cx="2841309" cy="2530820"/>
          </a:xfrm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7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1752600" y="3200400"/>
            <a:ext cx="5791200" cy="1143000"/>
          </a:xfrm>
          <a:prstGeom prst="rect">
            <a:avLst/>
          </a:prstGeom>
          <a:solidFill>
            <a:srgbClr val="B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074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752600" y="3200400"/>
          <a:ext cx="5638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Equation" r:id="rId3" imgW="2476440" imgH="457200" progId="Equation.DSMT4">
                  <p:embed/>
                </p:oleObj>
              </mc:Choice>
              <mc:Fallback>
                <p:oleObj name="Equation" r:id="rId3" imgW="2476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5638800" cy="1041400"/>
                      </a:xfrm>
                      <a:prstGeom prst="rect">
                        <a:avLst/>
                      </a:prstGeom>
                      <a:solidFill>
                        <a:srgbClr val="BDFDA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1752600" y="1828800"/>
            <a:ext cx="4953000" cy="1066800"/>
          </a:xfrm>
          <a:prstGeom prst="rect">
            <a:avLst/>
          </a:prstGeom>
          <a:solidFill>
            <a:srgbClr val="B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The Information Content of EM Probes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52600" y="1870075"/>
          <a:ext cx="49228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5" imgW="2133360" imgH="444240" progId="Equation.DSMT4">
                  <p:embed/>
                </p:oleObj>
              </mc:Choice>
              <mc:Fallback>
                <p:oleObj name="Equation" r:id="rId5" imgW="2133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70075"/>
                        <a:ext cx="4922838" cy="1025525"/>
                      </a:xfrm>
                      <a:prstGeom prst="rect">
                        <a:avLst/>
                      </a:prstGeom>
                      <a:solidFill>
                        <a:srgbClr val="BDFDA1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Emission rates: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0" y="2198688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Photons: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5410200" y="4784725"/>
            <a:ext cx="3581400" cy="161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660033"/>
                </a:solidFill>
                <a:latin typeface="Times New Roman" pitchFamily="18" charset="0"/>
              </a:rPr>
              <a:t>McLerran &amp; Toimela, </a:t>
            </a:r>
          </a:p>
          <a:p>
            <a:pPr>
              <a:defRPr/>
            </a:pPr>
            <a:r>
              <a:rPr lang="en-US" sz="2000" b="1">
                <a:solidFill>
                  <a:srgbClr val="660033"/>
                </a:solidFill>
                <a:latin typeface="Times New Roman" pitchFamily="18" charset="0"/>
              </a:rPr>
              <a:t>  PRD 31 (1985) 545;</a:t>
            </a:r>
          </a:p>
          <a:p>
            <a:pPr>
              <a:buFontTx/>
              <a:buChar char="•"/>
              <a:defRPr/>
            </a:pPr>
            <a:r>
              <a:rPr lang="en-US" sz="2000" b="1">
                <a:solidFill>
                  <a:srgbClr val="660033"/>
                </a:solidFill>
                <a:latin typeface="Times New Roman" pitchFamily="18" charset="0"/>
              </a:rPr>
              <a:t> Weldon, PRD 42 (1990) 2384;</a:t>
            </a:r>
          </a:p>
          <a:p>
            <a:pPr>
              <a:buFontTx/>
              <a:buChar char="•"/>
              <a:defRPr/>
            </a:pPr>
            <a:r>
              <a:rPr lang="en-US" sz="2000" b="1">
                <a:solidFill>
                  <a:srgbClr val="660033"/>
                </a:solidFill>
                <a:latin typeface="Times New Roman" pitchFamily="18" charset="0"/>
              </a:rPr>
              <a:t> Gale &amp; Kapusta, </a:t>
            </a:r>
          </a:p>
          <a:p>
            <a:pPr>
              <a:defRPr/>
            </a:pPr>
            <a:r>
              <a:rPr lang="en-US" sz="2000" b="1">
                <a:solidFill>
                  <a:srgbClr val="660033"/>
                </a:solidFill>
                <a:latin typeface="Times New Roman" pitchFamily="18" charset="0"/>
              </a:rPr>
              <a:t>  NPB 357 (1991) 65.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Dileptons:</a:t>
            </a: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0" y="4953000"/>
            <a:ext cx="4953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660033"/>
                </a:solidFill>
              </a:rPr>
              <a:t>In- medium photon self energy:</a:t>
            </a:r>
          </a:p>
          <a:p>
            <a:pPr eaLnBrk="1" hangingPunct="1"/>
            <a:r>
              <a:rPr lang="en-US" sz="2400" b="1">
                <a:solidFill>
                  <a:srgbClr val="660033"/>
                </a:solidFill>
              </a:rPr>
              <a:t>Directly related to the in-medium vector spectral</a:t>
            </a:r>
          </a:p>
          <a:p>
            <a:pPr eaLnBrk="1" hangingPunct="1"/>
            <a:r>
              <a:rPr lang="en-US" sz="2400" b="1">
                <a:solidFill>
                  <a:srgbClr val="660033"/>
                </a:solidFill>
              </a:rPr>
              <a:t>densities!</a:t>
            </a:r>
          </a:p>
        </p:txBody>
      </p:sp>
      <p:sp>
        <p:nvSpPr>
          <p:cNvPr id="3084" name="Line 16"/>
          <p:cNvSpPr>
            <a:spLocks noChangeShapeType="1"/>
          </p:cNvSpPr>
          <p:nvPr/>
        </p:nvSpPr>
        <p:spPr bwMode="auto">
          <a:xfrm flipV="1">
            <a:off x="3352800" y="3886200"/>
            <a:ext cx="2362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085" name="Freeform 17"/>
          <p:cNvSpPr>
            <a:spLocks/>
          </p:cNvSpPr>
          <p:nvPr/>
        </p:nvSpPr>
        <p:spPr bwMode="auto">
          <a:xfrm>
            <a:off x="7696200" y="2406650"/>
            <a:ext cx="1219200" cy="1631950"/>
          </a:xfrm>
          <a:custGeom>
            <a:avLst/>
            <a:gdLst>
              <a:gd name="T0" fmla="*/ 2147483647 w 1144"/>
              <a:gd name="T1" fmla="*/ 2147483647 h 980"/>
              <a:gd name="T2" fmla="*/ 2147483647 w 1144"/>
              <a:gd name="T3" fmla="*/ 2147483647 h 980"/>
              <a:gd name="T4" fmla="*/ 2147483647 w 1144"/>
              <a:gd name="T5" fmla="*/ 2147483647 h 980"/>
              <a:gd name="T6" fmla="*/ 2147483647 w 1144"/>
              <a:gd name="T7" fmla="*/ 2147483647 h 980"/>
              <a:gd name="T8" fmla="*/ 2147483647 w 1144"/>
              <a:gd name="T9" fmla="*/ 2147483647 h 980"/>
              <a:gd name="T10" fmla="*/ 2147483647 w 1144"/>
              <a:gd name="T11" fmla="*/ 2147483647 h 980"/>
              <a:gd name="T12" fmla="*/ 2147483647 w 1144"/>
              <a:gd name="T13" fmla="*/ 2147483647 h 980"/>
              <a:gd name="T14" fmla="*/ 2147483647 w 1144"/>
              <a:gd name="T15" fmla="*/ 2147483647 h 980"/>
              <a:gd name="T16" fmla="*/ 2147483647 w 1144"/>
              <a:gd name="T17" fmla="*/ 2147483647 h 980"/>
              <a:gd name="T18" fmla="*/ 2147483647 w 1144"/>
              <a:gd name="T19" fmla="*/ 2147483647 h 980"/>
              <a:gd name="T20" fmla="*/ 2147483647 w 1144"/>
              <a:gd name="T21" fmla="*/ 2147483647 h 980"/>
              <a:gd name="T22" fmla="*/ 2147483647 w 1144"/>
              <a:gd name="T23" fmla="*/ 2147483647 h 980"/>
              <a:gd name="T24" fmla="*/ 2147483647 w 1144"/>
              <a:gd name="T25" fmla="*/ 2147483647 h 980"/>
              <a:gd name="T26" fmla="*/ 2147483647 w 1144"/>
              <a:gd name="T27" fmla="*/ 2147483647 h 980"/>
              <a:gd name="T28" fmla="*/ 2147483647 w 1144"/>
              <a:gd name="T29" fmla="*/ 2147483647 h 980"/>
              <a:gd name="T30" fmla="*/ 2147483647 w 1144"/>
              <a:gd name="T31" fmla="*/ 2147483647 h 980"/>
              <a:gd name="T32" fmla="*/ 2147483647 w 1144"/>
              <a:gd name="T33" fmla="*/ 2147483647 h 980"/>
              <a:gd name="T34" fmla="*/ 2147483647 w 1144"/>
              <a:gd name="T35" fmla="*/ 2147483647 h 980"/>
              <a:gd name="T36" fmla="*/ 2147483647 w 1144"/>
              <a:gd name="T37" fmla="*/ 2147483647 h 980"/>
              <a:gd name="T38" fmla="*/ 2147483647 w 1144"/>
              <a:gd name="T39" fmla="*/ 2147483647 h 980"/>
              <a:gd name="T40" fmla="*/ 2147483647 w 1144"/>
              <a:gd name="T41" fmla="*/ 2147483647 h 980"/>
              <a:gd name="T42" fmla="*/ 2147483647 w 1144"/>
              <a:gd name="T43" fmla="*/ 2147483647 h 980"/>
              <a:gd name="T44" fmla="*/ 2147483647 w 1144"/>
              <a:gd name="T45" fmla="*/ 2147483647 h 980"/>
              <a:gd name="T46" fmla="*/ 2147483647 w 1144"/>
              <a:gd name="T47" fmla="*/ 2147483647 h 9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44"/>
              <a:gd name="T73" fmla="*/ 0 h 980"/>
              <a:gd name="T74" fmla="*/ 1144 w 1144"/>
              <a:gd name="T75" fmla="*/ 980 h 9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44" h="980">
                <a:moveTo>
                  <a:pt x="412" y="44"/>
                </a:moveTo>
                <a:cubicBezTo>
                  <a:pt x="380" y="84"/>
                  <a:pt x="0" y="452"/>
                  <a:pt x="261" y="539"/>
                </a:cubicBezTo>
                <a:cubicBezTo>
                  <a:pt x="268" y="549"/>
                  <a:pt x="273" y="561"/>
                  <a:pt x="281" y="569"/>
                </a:cubicBezTo>
                <a:cubicBezTo>
                  <a:pt x="289" y="577"/>
                  <a:pt x="304" y="579"/>
                  <a:pt x="311" y="589"/>
                </a:cubicBezTo>
                <a:cubicBezTo>
                  <a:pt x="353" y="649"/>
                  <a:pt x="369" y="709"/>
                  <a:pt x="423" y="761"/>
                </a:cubicBezTo>
                <a:cubicBezTo>
                  <a:pt x="446" y="833"/>
                  <a:pt x="482" y="874"/>
                  <a:pt x="554" y="893"/>
                </a:cubicBezTo>
                <a:cubicBezTo>
                  <a:pt x="567" y="903"/>
                  <a:pt x="583" y="910"/>
                  <a:pt x="594" y="923"/>
                </a:cubicBezTo>
                <a:cubicBezTo>
                  <a:pt x="644" y="980"/>
                  <a:pt x="584" y="953"/>
                  <a:pt x="645" y="973"/>
                </a:cubicBezTo>
                <a:cubicBezTo>
                  <a:pt x="781" y="961"/>
                  <a:pt x="742" y="974"/>
                  <a:pt x="827" y="903"/>
                </a:cubicBezTo>
                <a:cubicBezTo>
                  <a:pt x="855" y="880"/>
                  <a:pt x="908" y="832"/>
                  <a:pt x="908" y="832"/>
                </a:cubicBezTo>
                <a:cubicBezTo>
                  <a:pt x="934" y="754"/>
                  <a:pt x="957" y="775"/>
                  <a:pt x="1009" y="721"/>
                </a:cubicBezTo>
                <a:cubicBezTo>
                  <a:pt x="1038" y="691"/>
                  <a:pt x="1049" y="663"/>
                  <a:pt x="1089" y="650"/>
                </a:cubicBezTo>
                <a:cubicBezTo>
                  <a:pt x="1116" y="625"/>
                  <a:pt x="1129" y="604"/>
                  <a:pt x="1140" y="569"/>
                </a:cubicBezTo>
                <a:cubicBezTo>
                  <a:pt x="1137" y="529"/>
                  <a:pt x="1144" y="486"/>
                  <a:pt x="1130" y="448"/>
                </a:cubicBezTo>
                <a:cubicBezTo>
                  <a:pt x="1121" y="422"/>
                  <a:pt x="1074" y="394"/>
                  <a:pt x="1049" y="377"/>
                </a:cubicBezTo>
                <a:cubicBezTo>
                  <a:pt x="1020" y="333"/>
                  <a:pt x="1005" y="343"/>
                  <a:pt x="958" y="327"/>
                </a:cubicBezTo>
                <a:cubicBezTo>
                  <a:pt x="835" y="201"/>
                  <a:pt x="952" y="320"/>
                  <a:pt x="887" y="256"/>
                </a:cubicBezTo>
                <a:cubicBezTo>
                  <a:pt x="877" y="246"/>
                  <a:pt x="867" y="236"/>
                  <a:pt x="857" y="226"/>
                </a:cubicBezTo>
                <a:cubicBezTo>
                  <a:pt x="850" y="219"/>
                  <a:pt x="837" y="205"/>
                  <a:pt x="837" y="205"/>
                </a:cubicBezTo>
                <a:cubicBezTo>
                  <a:pt x="817" y="145"/>
                  <a:pt x="825" y="37"/>
                  <a:pt x="756" y="13"/>
                </a:cubicBezTo>
                <a:cubicBezTo>
                  <a:pt x="736" y="6"/>
                  <a:pt x="715" y="6"/>
                  <a:pt x="695" y="3"/>
                </a:cubicBezTo>
                <a:cubicBezTo>
                  <a:pt x="624" y="6"/>
                  <a:pt x="553" y="0"/>
                  <a:pt x="483" y="13"/>
                </a:cubicBezTo>
                <a:cubicBezTo>
                  <a:pt x="472" y="15"/>
                  <a:pt x="480" y="35"/>
                  <a:pt x="473" y="44"/>
                </a:cubicBezTo>
                <a:cubicBezTo>
                  <a:pt x="446" y="79"/>
                  <a:pt x="440" y="62"/>
                  <a:pt x="412" y="44"/>
                </a:cubicBezTo>
                <a:close/>
              </a:path>
            </a:pathLst>
          </a:custGeom>
          <a:solidFill>
            <a:srgbClr val="FF66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Freeform 18"/>
          <p:cNvSpPr>
            <a:spLocks/>
          </p:cNvSpPr>
          <p:nvPr/>
        </p:nvSpPr>
        <p:spPr bwMode="auto">
          <a:xfrm rot="4719159">
            <a:off x="7604919" y="2118519"/>
            <a:ext cx="677862" cy="571500"/>
          </a:xfrm>
          <a:custGeom>
            <a:avLst/>
            <a:gdLst>
              <a:gd name="T0" fmla="*/ 2147483647 w 480"/>
              <a:gd name="T1" fmla="*/ 2147483647 h 360"/>
              <a:gd name="T2" fmla="*/ 2147483647 w 480"/>
              <a:gd name="T3" fmla="*/ 2147483647 h 360"/>
              <a:gd name="T4" fmla="*/ 2147483647 w 480"/>
              <a:gd name="T5" fmla="*/ 2147483647 h 360"/>
              <a:gd name="T6" fmla="*/ 2147483647 w 480"/>
              <a:gd name="T7" fmla="*/ 2147483647 h 360"/>
              <a:gd name="T8" fmla="*/ 2147483647 w 480"/>
              <a:gd name="T9" fmla="*/ 2147483647 h 360"/>
              <a:gd name="T10" fmla="*/ 2147483647 w 480"/>
              <a:gd name="T11" fmla="*/ 2147483647 h 360"/>
              <a:gd name="T12" fmla="*/ 2147483647 w 480"/>
              <a:gd name="T13" fmla="*/ 2147483647 h 360"/>
              <a:gd name="T14" fmla="*/ 2147483647 w 480"/>
              <a:gd name="T15" fmla="*/ 2147483647 h 360"/>
              <a:gd name="T16" fmla="*/ 2147483647 w 480"/>
              <a:gd name="T17" fmla="*/ 2147483647 h 360"/>
              <a:gd name="T18" fmla="*/ 2147483647 w 480"/>
              <a:gd name="T19" fmla="*/ 2147483647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0"/>
              <a:gd name="T31" fmla="*/ 0 h 360"/>
              <a:gd name="T32" fmla="*/ 480 w 480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0" h="360">
                <a:moveTo>
                  <a:pt x="24" y="344"/>
                </a:moveTo>
                <a:cubicBezTo>
                  <a:pt x="12" y="272"/>
                  <a:pt x="0" y="200"/>
                  <a:pt x="24" y="200"/>
                </a:cubicBezTo>
                <a:cubicBezTo>
                  <a:pt x="48" y="200"/>
                  <a:pt x="152" y="360"/>
                  <a:pt x="168" y="344"/>
                </a:cubicBezTo>
                <a:cubicBezTo>
                  <a:pt x="184" y="328"/>
                  <a:pt x="104" y="120"/>
                  <a:pt x="120" y="104"/>
                </a:cubicBezTo>
                <a:cubicBezTo>
                  <a:pt x="136" y="88"/>
                  <a:pt x="248" y="256"/>
                  <a:pt x="264" y="248"/>
                </a:cubicBezTo>
                <a:cubicBezTo>
                  <a:pt x="280" y="240"/>
                  <a:pt x="200" y="64"/>
                  <a:pt x="216" y="56"/>
                </a:cubicBezTo>
                <a:cubicBezTo>
                  <a:pt x="232" y="48"/>
                  <a:pt x="344" y="208"/>
                  <a:pt x="360" y="200"/>
                </a:cubicBezTo>
                <a:cubicBezTo>
                  <a:pt x="376" y="192"/>
                  <a:pt x="296" y="16"/>
                  <a:pt x="312" y="8"/>
                </a:cubicBezTo>
                <a:cubicBezTo>
                  <a:pt x="328" y="0"/>
                  <a:pt x="432" y="152"/>
                  <a:pt x="456" y="152"/>
                </a:cubicBezTo>
                <a:cubicBezTo>
                  <a:pt x="480" y="152"/>
                  <a:pt x="456" y="32"/>
                  <a:pt x="456" y="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 flipH="1" flipV="1">
            <a:off x="7086600" y="18288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 flipH="1" flipV="1">
            <a:off x="7543800" y="15240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089" name="Text Box 23"/>
          <p:cNvSpPr txBox="1">
            <a:spLocks noChangeArrowheads="1"/>
          </p:cNvSpPr>
          <p:nvPr/>
        </p:nvSpPr>
        <p:spPr bwMode="auto">
          <a:xfrm>
            <a:off x="7543800" y="1169988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24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090" name="Text Box 24"/>
          <p:cNvSpPr txBox="1">
            <a:spLocks noChangeArrowheads="1"/>
          </p:cNvSpPr>
          <p:nvPr/>
        </p:nvSpPr>
        <p:spPr bwMode="auto">
          <a:xfrm>
            <a:off x="6896100" y="1306513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2400" b="1" baseline="3000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441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6" y="228600"/>
            <a:ext cx="903538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066800" y="6248400"/>
            <a:ext cx="48768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 final state effect 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29200" cy="6096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Photon tagged jets</a:t>
            </a:r>
            <a:r>
              <a:rPr lang="en-US" sz="4000" dirty="0" smtClean="0"/>
              <a:t>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791200" y="4724400"/>
            <a:ext cx="3276600" cy="2073275"/>
            <a:chOff x="288" y="864"/>
            <a:chExt cx="2112" cy="1263"/>
          </a:xfrm>
        </p:grpSpPr>
        <p:sp>
          <p:nvSpPr>
            <p:cNvPr id="241668" name="Text Box 4"/>
            <p:cNvSpPr txBox="1">
              <a:spLocks noChangeArrowheads="1"/>
            </p:cNvSpPr>
            <p:nvPr/>
          </p:nvSpPr>
          <p:spPr bwMode="auto">
            <a:xfrm>
              <a:off x="288" y="864"/>
              <a:ext cx="2112" cy="1263"/>
            </a:xfrm>
            <a:prstGeom prst="rect">
              <a:avLst/>
            </a:prstGeom>
            <a:solidFill>
              <a:srgbClr val="FBFDA1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Comic Sans MS" pitchFamily="66" charset="0"/>
                </a:rPr>
                <a:t>Golden Channels :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   g + q 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→ </a:t>
              </a: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</a:rPr>
                <a:t>γ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q (Compton)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q + q → </a:t>
              </a: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g (Annihilation)</a:t>
              </a:r>
            </a:p>
            <a:p>
              <a:pPr marL="342900" indent="-34290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&gt; 10 GeV/c</a:t>
              </a:r>
              <a:endPara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0" name="Line 5"/>
            <p:cNvSpPr>
              <a:spLocks noChangeShapeType="1"/>
            </p:cNvSpPr>
            <p:nvPr/>
          </p:nvSpPr>
          <p:spPr bwMode="auto">
            <a:xfrm>
              <a:off x="710" y="1488"/>
              <a:ext cx="1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>
                <a:solidFill>
                  <a:srgbClr val="000000"/>
                </a:solidFill>
              </a:endParaRPr>
            </a:p>
          </p:txBody>
        </p:sp>
      </p:grp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5943600" y="1438275"/>
            <a:ext cx="2667000" cy="2098675"/>
            <a:chOff x="576" y="2028"/>
            <a:chExt cx="1248" cy="1137"/>
          </a:xfrm>
        </p:grpSpPr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946" y="2028"/>
              <a:ext cx="878" cy="1011"/>
              <a:chOff x="246" y="2904"/>
              <a:chExt cx="878" cy="1011"/>
            </a:xfrm>
          </p:grpSpPr>
          <p:sp>
            <p:nvSpPr>
              <p:cNvPr id="33802" name="Oval 8"/>
              <p:cNvSpPr>
                <a:spLocks noChangeArrowheads="1"/>
              </p:cNvSpPr>
              <p:nvPr/>
            </p:nvSpPr>
            <p:spPr bwMode="auto">
              <a:xfrm>
                <a:off x="246" y="2955"/>
                <a:ext cx="687" cy="960"/>
              </a:xfrm>
              <a:prstGeom prst="ellipse">
                <a:avLst/>
              </a:pr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803" name="Group 9"/>
              <p:cNvGrpSpPr>
                <a:grpSpLocks/>
              </p:cNvGrpSpPr>
              <p:nvPr/>
            </p:nvGrpSpPr>
            <p:grpSpPr bwMode="auto">
              <a:xfrm rot="2723132">
                <a:off x="661" y="2895"/>
                <a:ext cx="454" cy="472"/>
                <a:chOff x="1610" y="2387"/>
                <a:chExt cx="454" cy="816"/>
              </a:xfrm>
            </p:grpSpPr>
            <p:sp>
              <p:nvSpPr>
                <p:cNvPr id="33816" name="Oval 1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454" cy="227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837" y="2523"/>
                  <a:ext cx="227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18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2523"/>
                  <a:ext cx="227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804" name="Group 13"/>
              <p:cNvGrpSpPr>
                <a:grpSpLocks/>
              </p:cNvGrpSpPr>
              <p:nvPr/>
            </p:nvGrpSpPr>
            <p:grpSpPr bwMode="auto">
              <a:xfrm>
                <a:off x="692" y="3055"/>
                <a:ext cx="300" cy="283"/>
                <a:chOff x="1086" y="2069"/>
                <a:chExt cx="300" cy="283"/>
              </a:xfrm>
            </p:grpSpPr>
            <p:sp>
              <p:nvSpPr>
                <p:cNvPr id="3380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11" y="2069"/>
                  <a:ext cx="227" cy="25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0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111" y="2128"/>
                  <a:ext cx="275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0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111" y="2128"/>
                  <a:ext cx="137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3808" name="Group 17"/>
                <p:cNvGrpSpPr>
                  <a:grpSpLocks/>
                </p:cNvGrpSpPr>
                <p:nvPr/>
              </p:nvGrpSpPr>
              <p:grpSpPr bwMode="auto">
                <a:xfrm>
                  <a:off x="1111" y="2080"/>
                  <a:ext cx="229" cy="240"/>
                  <a:chOff x="1111" y="2080"/>
                  <a:chExt cx="229" cy="240"/>
                </a:xfrm>
              </p:grpSpPr>
              <p:sp>
                <p:nvSpPr>
                  <p:cNvPr id="3381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080"/>
                    <a:ext cx="91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1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72"/>
                    <a:ext cx="229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15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24"/>
                    <a:ext cx="22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3809" name="Line 21"/>
                <p:cNvSpPr>
                  <a:spLocks noChangeShapeType="1"/>
                </p:cNvSpPr>
                <p:nvPr/>
              </p:nvSpPr>
              <p:spPr bwMode="auto">
                <a:xfrm rot="20481028" flipV="1">
                  <a:off x="1086" y="2144"/>
                  <a:ext cx="54" cy="1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3810" name="Group 22"/>
                <p:cNvGrpSpPr>
                  <a:grpSpLocks/>
                </p:cNvGrpSpPr>
                <p:nvPr/>
              </p:nvGrpSpPr>
              <p:grpSpPr bwMode="auto">
                <a:xfrm rot="1420416">
                  <a:off x="1112" y="2288"/>
                  <a:ext cx="136" cy="64"/>
                  <a:chOff x="1156" y="2710"/>
                  <a:chExt cx="136" cy="64"/>
                </a:xfrm>
              </p:grpSpPr>
              <p:sp>
                <p:nvSpPr>
                  <p:cNvPr id="33811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2742"/>
                    <a:ext cx="136" cy="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12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2710"/>
                    <a:ext cx="136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3800" name="Line 25"/>
            <p:cNvSpPr>
              <a:spLocks noChangeShapeType="1"/>
            </p:cNvSpPr>
            <p:nvPr/>
          </p:nvSpPr>
          <p:spPr bwMode="auto">
            <a:xfrm flipH="1">
              <a:off x="855" y="2430"/>
              <a:ext cx="563" cy="69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>
                <a:solidFill>
                  <a:srgbClr val="000000"/>
                </a:solidFill>
              </a:endParaRPr>
            </a:p>
          </p:txBody>
        </p:sp>
        <p:sp>
          <p:nvSpPr>
            <p:cNvPr id="33801" name="Text Box 26"/>
            <p:cNvSpPr txBox="1">
              <a:spLocks noChangeArrowheads="1"/>
            </p:cNvSpPr>
            <p:nvPr/>
          </p:nvSpPr>
          <p:spPr bwMode="auto">
            <a:xfrm>
              <a:off x="576" y="2851"/>
              <a:ext cx="16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3300"/>
                  </a:solidFill>
                  <a:latin typeface="Symbol" panose="05050102010706020507" pitchFamily="18" charset="2"/>
                </a:rPr>
                <a:t>g</a:t>
              </a:r>
            </a:p>
          </p:txBody>
        </p:sp>
      </p:grpSp>
      <p:sp>
        <p:nvSpPr>
          <p:cNvPr id="3379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47650" y="1066800"/>
            <a:ext cx="5457825" cy="3508375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0" indent="0" defTabSz="406400" eaLnBrk="1" hangingPunct="1">
              <a:buFontTx/>
              <a:buNone/>
            </a:pPr>
            <a:r>
              <a:rPr lang="en-US" sz="2000" b="1" smtClean="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sz="2000" b="1" smtClean="0">
                <a:solidFill>
                  <a:srgbClr val="3333FF"/>
                </a:solidFill>
              </a:rPr>
              <a:t>-jet correlation</a:t>
            </a:r>
          </a:p>
          <a:p>
            <a:pPr marL="342900" lvl="1" indent="0" defTabSz="406400" eaLnBrk="1" hangingPunct="1"/>
            <a:r>
              <a:rPr lang="en-US" sz="2000" b="1" smtClean="0">
                <a:solidFill>
                  <a:srgbClr val="3333FF"/>
                </a:solidFill>
              </a:rPr>
              <a:t> </a:t>
            </a:r>
            <a:r>
              <a:rPr lang="en-US" sz="2000" b="1" i="1" smtClean="0">
                <a:solidFill>
                  <a:srgbClr val="3333FF"/>
                </a:solidFill>
              </a:rPr>
              <a:t>E</a:t>
            </a:r>
            <a:r>
              <a:rPr lang="en-US" sz="2000" b="1" baseline="-25000" smtClean="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sz="2000" b="1" smtClean="0">
                <a:solidFill>
                  <a:srgbClr val="3333FF"/>
                </a:solidFill>
              </a:rPr>
              <a:t> = </a:t>
            </a:r>
            <a:r>
              <a:rPr lang="en-US" sz="2000" b="1" i="1" smtClean="0">
                <a:solidFill>
                  <a:srgbClr val="3333FF"/>
                </a:solidFill>
              </a:rPr>
              <a:t>E</a:t>
            </a:r>
            <a:r>
              <a:rPr lang="en-US" sz="2000" b="1" baseline="-25000" smtClean="0">
                <a:solidFill>
                  <a:srgbClr val="3333FF"/>
                </a:solidFill>
              </a:rPr>
              <a:t>jet</a:t>
            </a:r>
            <a:endParaRPr lang="en-US" sz="2000" b="1" smtClean="0">
              <a:solidFill>
                <a:srgbClr val="3333FF"/>
              </a:solidFill>
            </a:endParaRPr>
          </a:p>
          <a:p>
            <a:pPr marL="342900" lvl="1" indent="0" defTabSz="406400" eaLnBrk="1" hangingPunct="1"/>
            <a:r>
              <a:rPr lang="en-US" sz="2000" b="1" smtClean="0">
                <a:solidFill>
                  <a:srgbClr val="3333FF"/>
                </a:solidFill>
              </a:rPr>
              <a:t> Opposite direction</a:t>
            </a:r>
            <a:endParaRPr lang="en-GB" sz="2000" b="1" smtClean="0">
              <a:solidFill>
                <a:srgbClr val="3333FF"/>
              </a:solidFill>
            </a:endParaRPr>
          </a:p>
          <a:p>
            <a:pPr marL="0" indent="0" defTabSz="406400" eaLnBrk="1" hangingPunct="1">
              <a:lnSpc>
                <a:spcPct val="110000"/>
              </a:lnSpc>
            </a:pPr>
            <a:r>
              <a:rPr lang="en-GB" sz="2000" smtClean="0"/>
              <a:t> </a:t>
            </a:r>
            <a:r>
              <a:rPr lang="en-GB" sz="2400" b="1" smtClean="0">
                <a:solidFill>
                  <a:srgbClr val="660033"/>
                </a:solidFill>
              </a:rPr>
              <a:t>Direct photons are not affected</a:t>
            </a:r>
          </a:p>
          <a:p>
            <a:pPr marL="0" indent="0" defTabSz="406400" eaLnBrk="1" hangingPunct="1">
              <a:lnSpc>
                <a:spcPct val="110000"/>
              </a:lnSpc>
              <a:buFontTx/>
              <a:buNone/>
            </a:pPr>
            <a:r>
              <a:rPr lang="en-GB" sz="2400" b="1" smtClean="0">
                <a:solidFill>
                  <a:srgbClr val="660033"/>
                </a:solidFill>
              </a:rPr>
              <a:t>   by the medium</a:t>
            </a:r>
            <a:endParaRPr lang="en-GB" sz="2000" b="1" smtClean="0">
              <a:solidFill>
                <a:srgbClr val="660033"/>
              </a:solidFill>
            </a:endParaRPr>
          </a:p>
          <a:p>
            <a:pPr marL="0" indent="0" defTabSz="406400" eaLnBrk="1" hangingPunct="1">
              <a:lnSpc>
                <a:spcPct val="110000"/>
              </a:lnSpc>
            </a:pPr>
            <a:r>
              <a:rPr lang="en-GB" sz="2400" smtClean="0"/>
              <a:t> </a:t>
            </a:r>
            <a:r>
              <a:rPr lang="en-GB" sz="2400" b="1" smtClean="0">
                <a:solidFill>
                  <a:srgbClr val="3333FF"/>
                </a:solidFill>
              </a:rPr>
              <a:t>Parton in-medium-modification  </a:t>
            </a:r>
          </a:p>
          <a:p>
            <a:pPr marL="0" indent="0" defTabSz="406400" eaLnBrk="1" hangingPunct="1">
              <a:lnSpc>
                <a:spcPct val="110000"/>
              </a:lnSpc>
              <a:buFontTx/>
              <a:buNone/>
            </a:pPr>
            <a:r>
              <a:rPr lang="en-GB" sz="2400" b="1" smtClean="0">
                <a:solidFill>
                  <a:srgbClr val="3333FF"/>
                </a:solidFill>
              </a:rPr>
              <a:t>  through the fragmentation function   </a:t>
            </a:r>
          </a:p>
          <a:p>
            <a:pPr marL="0" indent="0" defTabSz="406400" eaLnBrk="1" hangingPunct="1">
              <a:lnSpc>
                <a:spcPct val="110000"/>
              </a:lnSpc>
              <a:buFontTx/>
              <a:buNone/>
            </a:pPr>
            <a:r>
              <a:rPr lang="en-GB" sz="2400" b="1" smtClean="0">
                <a:solidFill>
                  <a:srgbClr val="3333FF"/>
                </a:solidFill>
              </a:rPr>
              <a:t> </a:t>
            </a:r>
            <a:r>
              <a:rPr lang="en-GB" sz="2400" b="1" i="1" smtClean="0">
                <a:solidFill>
                  <a:srgbClr val="3333FF"/>
                </a:solidFill>
              </a:rPr>
              <a:t>D</a:t>
            </a:r>
            <a:r>
              <a:rPr lang="en-GB" sz="2400" b="1" smtClean="0">
                <a:solidFill>
                  <a:srgbClr val="3333FF"/>
                </a:solidFill>
              </a:rPr>
              <a:t>(</a:t>
            </a:r>
            <a:r>
              <a:rPr lang="en-GB" sz="2400" b="1" i="1" smtClean="0">
                <a:solidFill>
                  <a:srgbClr val="3333FF"/>
                </a:solidFill>
              </a:rPr>
              <a:t>z</a:t>
            </a:r>
            <a:r>
              <a:rPr lang="en-GB" sz="2400" b="1" smtClean="0">
                <a:solidFill>
                  <a:srgbClr val="3333FF"/>
                </a:solidFill>
              </a:rPr>
              <a:t>), </a:t>
            </a:r>
            <a:r>
              <a:rPr lang="en-GB" sz="2400" b="1" i="1" smtClean="0">
                <a:solidFill>
                  <a:srgbClr val="3333FF"/>
                </a:solidFill>
              </a:rPr>
              <a:t>z</a:t>
            </a:r>
            <a:r>
              <a:rPr lang="en-GB" sz="2400" b="1" smtClean="0">
                <a:solidFill>
                  <a:srgbClr val="3333FF"/>
                </a:solidFill>
              </a:rPr>
              <a:t> = </a:t>
            </a:r>
            <a:r>
              <a:rPr lang="en-GB" sz="2400" b="1" i="1" smtClean="0">
                <a:solidFill>
                  <a:srgbClr val="3333FF"/>
                </a:solidFill>
              </a:rPr>
              <a:t>p</a:t>
            </a:r>
            <a:r>
              <a:rPr lang="en-GB" sz="2400" b="1" baseline="30000" smtClean="0">
                <a:solidFill>
                  <a:srgbClr val="3333FF"/>
                </a:solidFill>
              </a:rPr>
              <a:t>hadron</a:t>
            </a:r>
            <a:r>
              <a:rPr lang="en-GB" sz="2400" b="1" smtClean="0">
                <a:solidFill>
                  <a:srgbClr val="3333FF"/>
                </a:solidFill>
              </a:rPr>
              <a:t>/</a:t>
            </a:r>
            <a:r>
              <a:rPr lang="en-GB" sz="2400" b="1" i="1" smtClean="0">
                <a:solidFill>
                  <a:srgbClr val="3333FF"/>
                </a:solidFill>
              </a:rPr>
              <a:t>E</a:t>
            </a:r>
            <a:r>
              <a:rPr lang="en-GB" sz="2400" b="1" baseline="-25000" smtClean="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endParaRPr lang="en-US" sz="2400" b="1" baseline="-25000" smtClean="0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sp>
        <p:nvSpPr>
          <p:cNvPr id="33798" name="Text Box 49"/>
          <p:cNvSpPr txBox="1">
            <a:spLocks noChangeArrowheads="1"/>
          </p:cNvSpPr>
          <p:nvPr/>
        </p:nvSpPr>
        <p:spPr bwMode="auto">
          <a:xfrm>
            <a:off x="152400" y="5257800"/>
            <a:ext cx="510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Wang, Huang, &amp; Sarcevic, PRL 77 (1996) 231.</a:t>
            </a:r>
          </a:p>
          <a:p>
            <a:pPr eaLnBrk="1" hangingPunct="1"/>
            <a:r>
              <a:rPr lang="en-US" b="1">
                <a:solidFill>
                  <a:srgbClr val="660033"/>
                </a:solidFill>
              </a:rPr>
              <a:t>See also, Renk, PRC 74 (2006) 034906,  for </a:t>
            </a:r>
          </a:p>
          <a:p>
            <a:pPr eaLnBrk="1" hangingPunct="1"/>
            <a:r>
              <a:rPr lang="en-US" b="1">
                <a:solidFill>
                  <a:srgbClr val="660033"/>
                </a:solidFill>
              </a:rPr>
              <a:t>differentiation of mechanisms of E-loss,</a:t>
            </a:r>
          </a:p>
          <a:p>
            <a:pPr eaLnBrk="1" hangingPunct="1"/>
            <a:r>
              <a:rPr lang="en-US" b="1">
                <a:solidFill>
                  <a:srgbClr val="660033"/>
                </a:solidFill>
              </a:rPr>
              <a:t>and  several results at this meeting.</a:t>
            </a:r>
          </a:p>
        </p:txBody>
      </p:sp>
    </p:spTree>
    <p:extLst>
      <p:ext uri="{BB962C8B-B14F-4D97-AF65-F5344CB8AC3E}">
        <p14:creationId xmlns:p14="http://schemas.microsoft.com/office/powerpoint/2010/main" val="23744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228600"/>
            <a:ext cx="7772400" cy="11430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tx1"/>
                </a:solidFill>
              </a:rPr>
              <a:t>Dilepton</a:t>
            </a:r>
            <a:r>
              <a:rPr lang="en-US" sz="4000" b="1" dirty="0" smtClean="0">
                <a:solidFill>
                  <a:schemeClr val="tx1"/>
                </a:solidFill>
              </a:rPr>
              <a:t> vs. photon tagged jets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74788"/>
            <a:ext cx="2286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58750" y="1622425"/>
            <a:ext cx="5226050" cy="179705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Photon tagged jets: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 Difficult measurement</a:t>
            </a:r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b="1">
                <a:solidFill>
                  <a:srgbClr val="3333FF"/>
                </a:solidFill>
                <a:latin typeface="Arial" charset="0"/>
              </a:rPr>
              <a:t> At low p</a:t>
            </a:r>
            <a:r>
              <a:rPr lang="en-US" sz="2000" b="1" baseline="-25000">
                <a:solidFill>
                  <a:srgbClr val="3333FF"/>
                </a:solidFill>
                <a:latin typeface="Arial" charset="0"/>
              </a:rPr>
              <a:t>T</a:t>
            </a:r>
            <a:r>
              <a:rPr lang="en-US" sz="2000" b="1">
                <a:solidFill>
                  <a:srgbClr val="3333FF"/>
                </a:solidFill>
                <a:latin typeface="Arial" charset="0"/>
              </a:rPr>
              <a:t>, </a:t>
            </a:r>
            <a:r>
              <a:rPr lang="en-US" sz="2000" b="1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2000" b="1" baseline="30000">
                <a:solidFill>
                  <a:srgbClr val="3333FF"/>
                </a:solidFill>
                <a:latin typeface="Arial" charset="0"/>
              </a:rPr>
              <a:t>0 </a:t>
            </a:r>
            <a:r>
              <a:rPr lang="en-US" sz="2000" b="1">
                <a:solidFill>
                  <a:srgbClr val="3333FF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2000" b="1">
                <a:solidFill>
                  <a:srgbClr val="3333FF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3333FF"/>
                </a:solidFill>
                <a:latin typeface="Symbol" pitchFamily="18" charset="2"/>
              </a:rPr>
              <a:t>gg</a:t>
            </a:r>
            <a:r>
              <a:rPr lang="en-US" sz="2000" b="1">
                <a:solidFill>
                  <a:srgbClr val="3333FF"/>
                </a:solidFill>
                <a:latin typeface="Arial" charset="0"/>
              </a:rPr>
              <a:t>  large background.</a:t>
            </a:r>
            <a:r>
              <a:rPr lang="en-US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2000" b="1">
                <a:solidFill>
                  <a:srgbClr val="3333FF"/>
                </a:solidFill>
                <a:latin typeface="Arial" charset="0"/>
              </a:rPr>
              <a:t> At higher p</a:t>
            </a:r>
            <a:r>
              <a:rPr lang="en-US" sz="2000" b="1" baseline="-25000">
                <a:solidFill>
                  <a:srgbClr val="3333FF"/>
                </a:solidFill>
                <a:latin typeface="Arial" charset="0"/>
              </a:rPr>
              <a:t>T</a:t>
            </a:r>
            <a:r>
              <a:rPr lang="en-US" sz="2000" b="1">
                <a:solidFill>
                  <a:srgbClr val="3333FF"/>
                </a:solidFill>
                <a:latin typeface="Arial" charset="0"/>
              </a:rPr>
              <a:t>, background problem better</a:t>
            </a:r>
          </a:p>
          <a:p>
            <a:pPr>
              <a:defRPr/>
            </a:pPr>
            <a:r>
              <a:rPr lang="en-US" sz="2000" b="1">
                <a:solidFill>
                  <a:srgbClr val="3333FF"/>
                </a:solidFill>
                <a:latin typeface="Arial" charset="0"/>
              </a:rPr>
              <a:t>   but opening angle becomes smaller.</a:t>
            </a:r>
            <a:r>
              <a:rPr lang="en-US">
                <a:solidFill>
                  <a:srgbClr val="3333FF"/>
                </a:solidFill>
                <a:latin typeface="Arial" charset="0"/>
              </a:rPr>
              <a:t> 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8135938" y="1295400"/>
            <a:ext cx="39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66"/>
                </a:solidFill>
                <a:latin typeface="Symbol" panose="05050102010706020507" pitchFamily="18" charset="2"/>
              </a:rPr>
              <a:t>g</a:t>
            </a:r>
            <a:r>
              <a:rPr 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7318375" y="32766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Compton</a:t>
            </a: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593725" y="5726113"/>
            <a:ext cx="5110163" cy="708025"/>
          </a:xfrm>
          <a:prstGeom prst="rect">
            <a:avLst/>
          </a:prstGeom>
          <a:solidFill>
            <a:srgbClr val="BD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 S., Gale, &amp; Awes, PRC 67 (2003) 054904;</a:t>
            </a:r>
          </a:p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Lokhtin et al, PLB 599 (2004) 260.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228600" y="3581400"/>
            <a:ext cx="6838950" cy="1917700"/>
          </a:xfrm>
          <a:prstGeom prst="rect">
            <a:avLst/>
          </a:prstGeom>
          <a:solidFill>
            <a:srgbClr val="FBFDA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Dilepton tagged jets:</a:t>
            </a:r>
          </a:p>
          <a:p>
            <a:pPr>
              <a:buFontTx/>
              <a:buChar char="•"/>
              <a:defRPr/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 Lower yield but lower back-ground.</a:t>
            </a:r>
          </a:p>
          <a:p>
            <a:pPr>
              <a:buFontTx/>
              <a:buChar char="•"/>
              <a:defRPr/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 Charm and beauty decay could be identified.</a:t>
            </a:r>
          </a:p>
          <a:p>
            <a:pPr>
              <a:buFontTx/>
              <a:buChar char="•"/>
              <a:defRPr/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 M and p</a:t>
            </a:r>
            <a:r>
              <a:rPr lang="en-US" sz="2400" b="1" baseline="-25000">
                <a:solidFill>
                  <a:srgbClr val="660033"/>
                </a:solidFill>
                <a:latin typeface="Arial" charset="0"/>
              </a:rPr>
              <a:t>T</a:t>
            </a:r>
            <a:r>
              <a:rPr lang="en-US" sz="2400" b="1">
                <a:solidFill>
                  <a:srgbClr val="660033"/>
                </a:solidFill>
                <a:latin typeface="Arial" charset="0"/>
              </a:rPr>
              <a:t>: two handles!</a:t>
            </a:r>
          </a:p>
          <a:p>
            <a:pPr>
              <a:buFontTx/>
              <a:buChar char="•"/>
              <a:defRPr/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 Gold plated standard via Z</a:t>
            </a:r>
            <a:r>
              <a:rPr lang="en-US" sz="2400" b="1" baseline="30000">
                <a:solidFill>
                  <a:srgbClr val="660033"/>
                </a:solidFill>
                <a:latin typeface="Arial" charset="0"/>
              </a:rPr>
              <a:t>0</a:t>
            </a:r>
            <a:r>
              <a:rPr lang="en-US" sz="2400" b="1">
                <a:solidFill>
                  <a:srgbClr val="660033"/>
                </a:solidFill>
                <a:latin typeface="Arial" charset="0"/>
              </a:rPr>
              <a:t> tagging at LHC.</a:t>
            </a:r>
          </a:p>
        </p:txBody>
      </p:sp>
    </p:spTree>
    <p:extLst>
      <p:ext uri="{BB962C8B-B14F-4D97-AF65-F5344CB8AC3E}">
        <p14:creationId xmlns:p14="http://schemas.microsoft.com/office/powerpoint/2010/main" val="41203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Azimuthal tagging of jets with photons/</a:t>
            </a:r>
            <a:r>
              <a:rPr lang="en-US" sz="2800" b="1" dirty="0" err="1" smtClean="0"/>
              <a:t>dileptons</a:t>
            </a:r>
            <a:endParaRPr lang="en-US" sz="2800" b="1" dirty="0" smtClean="0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304800" y="1828800"/>
            <a:ext cx="2209800" cy="4343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-5400000">
            <a:off x="5410200" y="2057400"/>
            <a:ext cx="2209800" cy="4343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371600" y="1219200"/>
            <a:ext cx="0" cy="434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6477000" y="2362200"/>
            <a:ext cx="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371600" y="5562600"/>
            <a:ext cx="0" cy="1295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477000" y="4800600"/>
            <a:ext cx="0" cy="14478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52600" y="6126163"/>
            <a:ext cx="1385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E</a:t>
            </a:r>
            <a:r>
              <a:rPr lang="en-US" sz="3200" b="1" baseline="-250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3200" b="1">
                <a:solidFill>
                  <a:srgbClr val="000000"/>
                </a:solidFill>
              </a:rPr>
              <a:t>=E</a:t>
            </a:r>
            <a:r>
              <a:rPr lang="en-US" sz="3200" b="1" baseline="-25000">
                <a:solidFill>
                  <a:srgbClr val="000000"/>
                </a:solidFill>
              </a:rPr>
              <a:t>jet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613525" y="5480050"/>
            <a:ext cx="1698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</a:rPr>
              <a:t>E</a:t>
            </a:r>
            <a:r>
              <a:rPr lang="en-US" sz="4000" b="1" baseline="-250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4000" b="1">
                <a:solidFill>
                  <a:srgbClr val="000000"/>
                </a:solidFill>
              </a:rPr>
              <a:t>=E</a:t>
            </a:r>
            <a:r>
              <a:rPr lang="en-US" sz="4000" b="1" baseline="-25000">
                <a:solidFill>
                  <a:srgbClr val="000000"/>
                </a:solidFill>
              </a:rPr>
              <a:t>jet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155950" y="1244600"/>
            <a:ext cx="5608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6600"/>
                </a:solidFill>
              </a:rPr>
              <a:t>Jets of a given enegy traversing</a:t>
            </a:r>
          </a:p>
          <a:p>
            <a:pPr eaLnBrk="1" hangingPunct="1"/>
            <a:r>
              <a:rPr lang="en-US" sz="2800" b="1">
                <a:solidFill>
                  <a:srgbClr val="336600"/>
                </a:solidFill>
              </a:rPr>
              <a:t> different path-lengths!</a:t>
            </a:r>
          </a:p>
        </p:txBody>
      </p: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3505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I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Very Valuable.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41325" y="1027113"/>
            <a:ext cx="625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Jet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33438" y="6248400"/>
            <a:ext cx="30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94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5600" y="1542871"/>
            <a:ext cx="2133600" cy="923330"/>
          </a:xfrm>
          <a:prstGeom prst="rect">
            <a:avLst/>
          </a:prstGeom>
          <a:solidFill>
            <a:srgbClr val="FEC33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72B2B"/>
                </a:solidFill>
              </a:rPr>
              <a:t>S. De and DKS,</a:t>
            </a:r>
          </a:p>
          <a:p>
            <a:r>
              <a:rPr lang="en-US" dirty="0" smtClean="0">
                <a:solidFill>
                  <a:srgbClr val="B72B2B"/>
                </a:solidFill>
              </a:rPr>
              <a:t>arXiv:1107.5659</a:t>
            </a:r>
          </a:p>
          <a:p>
            <a:endParaRPr lang="en-US" dirty="0">
              <a:solidFill>
                <a:srgbClr val="B72B2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8600"/>
            <a:ext cx="6450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99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660033"/>
                </a:solidFill>
              </a:rPr>
              <a:t>Neutral pion production for p-p collisions at RHIC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562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D50D76"/>
                </a:solidFill>
              </a:rPr>
              <a:t>CTEQ4M parton distribution function.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D50D7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D50D76"/>
                </a:solidFill>
              </a:rPr>
              <a:t> BKK fragmentation function.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rgbClr val="D50D76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689725" y="3189288"/>
          <a:ext cx="23241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Equation" r:id="rId3" imgW="838080" imgH="457200" progId="Equation.3">
                  <p:embed/>
                </p:oleObj>
              </mc:Choice>
              <mc:Fallback>
                <p:oleObj name="Equation" r:id="rId3" imgW="838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189288"/>
                        <a:ext cx="2324100" cy="12668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33CCFF">
                              <a:alpha val="55000"/>
                            </a:srgbClr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105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D50D76"/>
                </a:solidFill>
              </a:rPr>
              <a:t>Next-to- leading order </a:t>
            </a:r>
            <a:r>
              <a:rPr lang="en-US" sz="2000" dirty="0" smtClean="0">
                <a:solidFill>
                  <a:srgbClr val="D50D76"/>
                </a:solidFill>
                <a:sym typeface="Symbol"/>
              </a:rPr>
              <a:t>(</a:t>
            </a:r>
            <a:r>
              <a:rPr lang="en-US" sz="2000" baseline="-25000" dirty="0" smtClean="0">
                <a:solidFill>
                  <a:srgbClr val="D50D76"/>
                </a:solidFill>
                <a:sym typeface="Symbol"/>
              </a:rPr>
              <a:t>s</a:t>
            </a:r>
            <a:r>
              <a:rPr lang="en-US" sz="2000" baseline="30000" dirty="0" smtClean="0">
                <a:solidFill>
                  <a:srgbClr val="D50D76"/>
                </a:solidFill>
                <a:sym typeface="Symbol"/>
              </a:rPr>
              <a:t>3</a:t>
            </a:r>
            <a:r>
              <a:rPr lang="en-US" sz="2000" dirty="0" smtClean="0">
                <a:solidFill>
                  <a:srgbClr val="D50D76"/>
                </a:solidFill>
                <a:sym typeface="Symbol"/>
              </a:rPr>
              <a:t>) calculations are used.</a:t>
            </a:r>
            <a:endParaRPr lang="en-US" sz="2000" dirty="0">
              <a:solidFill>
                <a:srgbClr val="D50D76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838200"/>
            <a:ext cx="5638800" cy="41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30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20218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/>
              <a:t>While calculating particle production in AA collisions, we include:</a:t>
            </a:r>
          </a:p>
          <a:p>
            <a:pPr>
              <a:buClr>
                <a:srgbClr val="C00000"/>
              </a:buClr>
            </a:pPr>
            <a:endParaRPr lang="en-US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EA1B16"/>
                </a:solidFill>
              </a:rPr>
              <a:t>Nuclear shadowing.          </a:t>
            </a:r>
            <a:r>
              <a:rPr lang="en-US" sz="2200" dirty="0" smtClean="0"/>
              <a:t>(EKS98 parameterization)</a:t>
            </a:r>
          </a:p>
          <a:p>
            <a:pPr>
              <a:buClr>
                <a:srgbClr val="C00000"/>
              </a:buClr>
            </a:pPr>
            <a:endParaRPr lang="en-US" sz="2200" dirty="0" smtClean="0">
              <a:solidFill>
                <a:srgbClr val="EA1B16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EA1B16"/>
                </a:solidFill>
              </a:rPr>
              <a:t> Energy loss of partons in the medium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F0000"/>
                </a:solidFill>
              </a:rPr>
              <a:t> Average path length  traversed by the parton. </a:t>
            </a:r>
            <a:endParaRPr lang="en-IN" sz="2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262027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We follow a simple phenomenological model based on the formalism of </a:t>
            </a:r>
            <a:r>
              <a:rPr lang="en-US" sz="2400" dirty="0" smtClean="0">
                <a:solidFill>
                  <a:srgbClr val="3333FF"/>
                </a:solidFill>
              </a:rPr>
              <a:t>Baier et.al</a:t>
            </a:r>
            <a:r>
              <a:rPr lang="en-US" sz="2200" dirty="0" smtClean="0">
                <a:solidFill>
                  <a:srgbClr val="3333FF"/>
                </a:solidFill>
              </a:rPr>
              <a:t>. </a:t>
            </a:r>
            <a:r>
              <a:rPr lang="en-US" sz="2200" dirty="0" smtClean="0">
                <a:solidFill>
                  <a:srgbClr val="800000"/>
                </a:solidFill>
              </a:rPr>
              <a:t>and first used by S. Jeon et al at RHIC energies, to estimate parton energy loss.</a:t>
            </a:r>
            <a:endParaRPr lang="en-IN" sz="2200" dirty="0">
              <a:solidFill>
                <a:srgbClr val="8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1219200"/>
            <a:ext cx="609600" cy="228600"/>
          </a:xfrm>
          <a:prstGeom prst="rightArrow">
            <a:avLst>
              <a:gd name="adj1" fmla="val 50000"/>
              <a:gd name="adj2" fmla="val 8972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676400" y="3886200"/>
          <a:ext cx="472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Equation" r:id="rId3" imgW="2400120" imgH="558720" progId="Equation.3">
                  <p:embed/>
                </p:oleObj>
              </mc:Choice>
              <mc:Fallback>
                <p:oleObj name="Equation" r:id="rId3" imgW="24001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4724400" cy="110013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949714"/>
            <a:ext cx="8040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143ADC"/>
                </a:solidFill>
              </a:rPr>
              <a:t>The average path</a:t>
            </a:r>
            <a:r>
              <a:rPr lang="en-US" sz="2000" dirty="0" smtClean="0">
                <a:solidFill>
                  <a:srgbClr val="143ADC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143ADC"/>
                </a:solidFill>
              </a:rPr>
              <a:t>length L(</a:t>
            </a:r>
            <a:r>
              <a:rPr lang="en-US" sz="2000" dirty="0" smtClean="0">
                <a:solidFill>
                  <a:srgbClr val="143ADC"/>
                </a:solidFill>
                <a:sym typeface="Symbol"/>
              </a:rPr>
              <a:t>,b)</a:t>
            </a:r>
            <a:r>
              <a:rPr lang="en-US" sz="2000" dirty="0" smtClean="0">
                <a:solidFill>
                  <a:srgbClr val="143ADC"/>
                </a:solidFill>
              </a:rPr>
              <a:t> traversed by a parton for non-central</a:t>
            </a:r>
          </a:p>
          <a:p>
            <a:r>
              <a:rPr lang="en-US" sz="2000" dirty="0" smtClean="0">
                <a:solidFill>
                  <a:srgbClr val="143ADC"/>
                </a:solidFill>
              </a:rPr>
              <a:t>collisions of impact parameter b. </a:t>
            </a:r>
            <a:endParaRPr lang="en-US" sz="2000" dirty="0">
              <a:solidFill>
                <a:srgbClr val="14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A6F79-BD68-4DBE-A296-98DB187F5499}" type="datetime5">
              <a:rPr lang="en-US" smtClean="0"/>
              <a:pPr>
                <a:defRPr/>
              </a:pPr>
              <a:t>21-Jan-14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5511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99"/>
                </a:solidFill>
              </a:rPr>
              <a:t>The formation time of the radiated gluon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IN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13450" y="228600"/>
          <a:ext cx="1530350" cy="106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2" name="Equation" r:id="rId3" imgW="622080" imgH="431640" progId="Equation.3">
                  <p:embed/>
                </p:oleObj>
              </mc:Choice>
              <mc:Fallback>
                <p:oleObj name="Equation" r:id="rId3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28600"/>
                        <a:ext cx="1530350" cy="106187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9546" y="23622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8000"/>
                </a:solidFill>
              </a:rPr>
              <a:t>BH limit</a:t>
            </a:r>
            <a:endParaRPr lang="en-IN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2444750"/>
          <a:ext cx="1428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3" name="Equation" r:id="rId5" imgW="571320" imgH="241200" progId="Equation.3">
                  <p:embed/>
                </p:oleObj>
              </mc:Choice>
              <mc:Fallback>
                <p:oleObj name="Equation" r:id="rId5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44750"/>
                        <a:ext cx="14287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2438400" y="2410968"/>
            <a:ext cx="990600" cy="484632"/>
          </a:xfrm>
          <a:prstGeom prst="stripedRightArrow">
            <a:avLst>
              <a:gd name="adj1" fmla="val 50000"/>
              <a:gd name="adj2" fmla="val 92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84850" y="2115383"/>
          <a:ext cx="1835150" cy="93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4" name="Equation" r:id="rId7" imgW="774360" imgH="393480" progId="Equation.3">
                  <p:embed/>
                </p:oleObj>
              </mc:Choice>
              <mc:Fallback>
                <p:oleObj name="Equation" r:id="rId7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2115383"/>
                        <a:ext cx="1835150" cy="932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474113"/>
            <a:ext cx="667041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  <a:sym typeface="Symbol"/>
              </a:rPr>
              <a:t> - energy loss per collision, </a:t>
            </a:r>
            <a:r>
              <a:rPr lang="en-IN" sz="2400" baseline="-25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IN" sz="2400" dirty="0" smtClean="0">
                <a:solidFill>
                  <a:srgbClr val="C00000"/>
                </a:solidFill>
                <a:sym typeface="Symbol"/>
              </a:rPr>
              <a:t>- mean free path</a:t>
            </a:r>
            <a:r>
              <a:rPr lang="en-IN" sz="2200" dirty="0" smtClean="0">
                <a:solidFill>
                  <a:srgbClr val="C00000"/>
                </a:solidFill>
                <a:sym typeface="Symbol"/>
              </a:rPr>
              <a:t>:</a:t>
            </a:r>
            <a:endParaRPr lang="en-IN" sz="2200" dirty="0">
              <a:solidFill>
                <a:srgbClr val="C00000"/>
              </a:solidFill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52400" y="3511550"/>
          <a:ext cx="2063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5" name="Equation" r:id="rId9" imgW="825480" imgH="241200" progId="Equation.3">
                  <p:embed/>
                </p:oleObj>
              </mc:Choice>
              <mc:Fallback>
                <p:oleObj name="Equation" r:id="rId9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11550"/>
                        <a:ext cx="20637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triped Right Arrow 12"/>
          <p:cNvSpPr/>
          <p:nvPr/>
        </p:nvSpPr>
        <p:spPr>
          <a:xfrm>
            <a:off x="2438400" y="3553968"/>
            <a:ext cx="1066800" cy="484632"/>
          </a:xfrm>
          <a:prstGeom prst="stripedRightArrow">
            <a:avLst>
              <a:gd name="adj1" fmla="val 50000"/>
              <a:gd name="adj2" fmla="val 92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3576935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7030A0"/>
                </a:solidFill>
              </a:rPr>
              <a:t>LPM limit</a:t>
            </a:r>
            <a:endParaRPr lang="en-IN" u="sng" dirty="0">
              <a:solidFill>
                <a:srgbClr val="7030A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761703" y="3276600"/>
          <a:ext cx="27726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6" name="Equation" r:id="rId11" imgW="1193760" imgH="393480" progId="Equation.3">
                  <p:embed/>
                </p:oleObj>
              </mc:Choice>
              <mc:Fallback>
                <p:oleObj name="Equation" r:id="rId11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703" y="3276600"/>
                        <a:ext cx="277269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414338" y="4622800"/>
          <a:ext cx="14382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7" name="Equation" r:id="rId13" imgW="545760" imgH="241200" progId="Equation.3">
                  <p:embed/>
                </p:oleObj>
              </mc:Choice>
              <mc:Fallback>
                <p:oleObj name="Equation" r:id="rId13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622800"/>
                        <a:ext cx="14382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triped Right Arrow 16"/>
          <p:cNvSpPr/>
          <p:nvPr/>
        </p:nvSpPr>
        <p:spPr>
          <a:xfrm>
            <a:off x="2286000" y="4648200"/>
            <a:ext cx="1066800" cy="533400"/>
          </a:xfrm>
          <a:prstGeom prst="stripedRightArrow">
            <a:avLst>
              <a:gd name="adj1" fmla="val 50000"/>
              <a:gd name="adj2" fmla="val 7795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3464922" y="464373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3E37C9"/>
                </a:solidFill>
              </a:rPr>
              <a:t>Coherence limit</a:t>
            </a:r>
            <a:endParaRPr lang="en-IN" u="sng" dirty="0">
              <a:solidFill>
                <a:srgbClr val="3E37C9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883275" y="4422775"/>
          <a:ext cx="2635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8" name="Equation" r:id="rId15" imgW="1054080" imgH="393480" progId="Equation.3">
                  <p:embed/>
                </p:oleObj>
              </mc:Choice>
              <mc:Fallback>
                <p:oleObj name="Equation" r:id="rId15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4422775"/>
                        <a:ext cx="2635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094163" y="5720624"/>
          <a:ext cx="1944437" cy="52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9" name="Equation" r:id="rId17" imgW="888840" imgH="241200" progId="Equation.3">
                  <p:embed/>
                </p:oleObj>
              </mc:Choice>
              <mc:Fallback>
                <p:oleObj name="Equation" r:id="rId17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163" y="5720624"/>
                        <a:ext cx="1944437" cy="527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90600" y="5791200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where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144709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021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A3030"/>
                </a:solidFill>
              </a:rPr>
              <a:t>The probability for a </a:t>
            </a:r>
            <a:r>
              <a:rPr lang="en-US" sz="2200" dirty="0" err="1" smtClean="0">
                <a:solidFill>
                  <a:srgbClr val="CA3030"/>
                </a:solidFill>
              </a:rPr>
              <a:t>parton</a:t>
            </a:r>
            <a:r>
              <a:rPr lang="en-US" sz="2200" dirty="0" smtClean="0">
                <a:solidFill>
                  <a:srgbClr val="CA3030"/>
                </a:solidFill>
              </a:rPr>
              <a:t> to scatter n times before</a:t>
            </a:r>
          </a:p>
          <a:p>
            <a:r>
              <a:rPr lang="en-US" sz="2200" dirty="0" smtClean="0">
                <a:solidFill>
                  <a:srgbClr val="CA3030"/>
                </a:solidFill>
              </a:rPr>
              <a:t> it leaves  the medium </a:t>
            </a:r>
            <a:endParaRPr lang="en-IN" sz="2200" dirty="0">
              <a:solidFill>
                <a:srgbClr val="CA303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86891" y="1524000"/>
          <a:ext cx="3532909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0" name="Equation" r:id="rId3" imgW="1523880" imgH="419040" progId="Equation.3">
                  <p:embed/>
                </p:oleObj>
              </mc:Choice>
              <mc:Fallback>
                <p:oleObj name="Equation" r:id="rId3" imgW="1523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891" y="1524000"/>
                        <a:ext cx="3532909" cy="97155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6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69" y="2971800"/>
            <a:ext cx="87414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effect of energy loss of partons and multiple scatterings 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implemented through the modification of D</a:t>
            </a:r>
            <a:r>
              <a:rPr lang="en-US" sz="2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c/h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(z,Q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following the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 of </a:t>
            </a:r>
            <a:r>
              <a:rPr lang="en-US" sz="2200" dirty="0" smtClean="0">
                <a:solidFill>
                  <a:srgbClr val="0070C0"/>
                </a:solidFill>
              </a:rPr>
              <a:t>Wang-Huang-Sarcevic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" y="4361395"/>
          <a:ext cx="8991600" cy="92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1" name="Equation" r:id="rId5" imgW="4431960" imgH="457200" progId="Equation.3">
                  <p:embed/>
                </p:oleObj>
              </mc:Choice>
              <mc:Fallback>
                <p:oleObj name="Equation" r:id="rId5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61395"/>
                        <a:ext cx="8991600" cy="92656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66FF">
                              <a:alpha val="88000"/>
                            </a:srgbClr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68400" y="5714999"/>
          <a:ext cx="1955800" cy="81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2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714999"/>
                        <a:ext cx="1955800" cy="810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5943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where,</a:t>
            </a:r>
            <a:endParaRPr lang="en-I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276600" y="5617786"/>
          <a:ext cx="2971800" cy="93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3" name="Equation" r:id="rId9" imgW="1371600" imgH="431640" progId="Equation.3">
                  <p:embed/>
                </p:oleObj>
              </mc:Choice>
              <mc:Fallback>
                <p:oleObj name="Equation" r:id="rId9" imgW="1371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17786"/>
                        <a:ext cx="2971800" cy="935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0" y="58674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5943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962775" y="5791200"/>
          <a:ext cx="187069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4" name="Equation" r:id="rId11" imgW="749160" imgH="241200" progId="Equation.3">
                  <p:embed/>
                </p:oleObj>
              </mc:Choice>
              <mc:Fallback>
                <p:oleObj name="Equation" r:id="rId11" imgW="74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5791200"/>
                        <a:ext cx="1870698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1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A6F79-BD68-4DBE-A296-98DB187F5499}" type="datetime5">
              <a:rPr lang="en-US" smtClean="0"/>
              <a:pPr>
                <a:defRPr/>
              </a:pPr>
              <a:t>21-Jan-14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A5B3-CA33-418C-8A7B-BBD8DB2EE60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82625"/>
            <a:ext cx="6096734" cy="40011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of neutral pions for Au-Au collisions at RHIC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9407" y="228600"/>
            <a:ext cx="1725152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BH regime</a:t>
            </a:r>
            <a:endParaRPr lang="en-IN" b="1" u="sng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914400"/>
            <a:ext cx="3926770" cy="276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11002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3943350"/>
            <a:ext cx="3933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25" y="3909004"/>
            <a:ext cx="3990975" cy="279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4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A6F79-BD68-4DBE-A296-98DB187F5499}" type="datetime5">
              <a:rPr lang="en-US" smtClean="0"/>
              <a:pPr>
                <a:defRPr/>
              </a:pPr>
              <a:t>21-Jan-14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A5B3-CA33-418C-8A7B-BBD8DB2EE60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4135"/>
            <a:ext cx="1928733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LPM regime</a:t>
            </a:r>
            <a:endParaRPr lang="en-IN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28600"/>
            <a:ext cx="39249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37FF"/>
                </a:solidFill>
              </a:rPr>
              <a:t>S. De and D. K. S. , arXiv:1107.5659</a:t>
            </a:r>
            <a:endParaRPr lang="en-US" dirty="0">
              <a:solidFill>
                <a:srgbClr val="7A37FF"/>
              </a:solidFill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9338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299" y="914400"/>
            <a:ext cx="40426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95303"/>
            <a:ext cx="3962400" cy="27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1" y="3855980"/>
            <a:ext cx="4038600" cy="284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4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t="12991" b="57637"/>
          <a:stretch>
            <a:fillRect/>
          </a:stretch>
        </p:blipFill>
        <p:spPr bwMode="auto">
          <a:xfrm>
            <a:off x="7704" y="0"/>
            <a:ext cx="9144000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47"/>
          <p:cNvGrpSpPr/>
          <p:nvPr/>
        </p:nvGrpSpPr>
        <p:grpSpPr>
          <a:xfrm>
            <a:off x="0" y="2852204"/>
            <a:ext cx="9067800" cy="3585606"/>
            <a:chOff x="0" y="2852204"/>
            <a:chExt cx="9067800" cy="3585606"/>
          </a:xfrm>
        </p:grpSpPr>
        <p:grpSp>
          <p:nvGrpSpPr>
            <p:cNvPr id="4" name="Group 46"/>
            <p:cNvGrpSpPr/>
            <p:nvPr/>
          </p:nvGrpSpPr>
          <p:grpSpPr>
            <a:xfrm>
              <a:off x="0" y="3185562"/>
              <a:ext cx="9067800" cy="3252248"/>
              <a:chOff x="0" y="3185562"/>
              <a:chExt cx="9067800" cy="3252248"/>
            </a:xfrm>
          </p:grpSpPr>
          <p:grpSp>
            <p:nvGrpSpPr>
              <p:cNvPr id="9" name="Group 3"/>
              <p:cNvGrpSpPr/>
              <p:nvPr/>
            </p:nvGrpSpPr>
            <p:grpSpPr>
              <a:xfrm>
                <a:off x="0" y="3185562"/>
                <a:ext cx="9067800" cy="3252248"/>
                <a:chOff x="-76200" y="3300951"/>
                <a:chExt cx="9067800" cy="3252248"/>
              </a:xfrm>
            </p:grpSpPr>
            <p:grpSp>
              <p:nvGrpSpPr>
                <p:cNvPr id="20" name="Group 101"/>
                <p:cNvGrpSpPr/>
                <p:nvPr/>
              </p:nvGrpSpPr>
              <p:grpSpPr>
                <a:xfrm>
                  <a:off x="6172200" y="3582194"/>
                  <a:ext cx="1066800" cy="1600994"/>
                  <a:chOff x="6705600" y="3582194"/>
                  <a:chExt cx="1066800" cy="1600994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6705600" y="3594279"/>
                    <a:ext cx="762000" cy="158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730284" y="5181600"/>
                    <a:ext cx="762000" cy="158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>
                    <a:off x="6678231" y="4381500"/>
                    <a:ext cx="1600200" cy="158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7467600" y="4343400"/>
                    <a:ext cx="304800" cy="1588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103"/>
                <p:cNvGrpSpPr/>
                <p:nvPr/>
              </p:nvGrpSpPr>
              <p:grpSpPr>
                <a:xfrm>
                  <a:off x="-76200" y="3300951"/>
                  <a:ext cx="9067800" cy="3252248"/>
                  <a:chOff x="-76200" y="3300951"/>
                  <a:chExt cx="9067800" cy="3252248"/>
                </a:xfrm>
              </p:grpSpPr>
              <p:grpSp>
                <p:nvGrpSpPr>
                  <p:cNvPr id="37" name="Group 100"/>
                  <p:cNvGrpSpPr/>
                  <p:nvPr/>
                </p:nvGrpSpPr>
                <p:grpSpPr>
                  <a:xfrm>
                    <a:off x="-76200" y="3300951"/>
                    <a:ext cx="7530921" cy="3252248"/>
                    <a:chOff x="152400" y="3300951"/>
                    <a:chExt cx="7530921" cy="3252248"/>
                  </a:xfrm>
                </p:grpSpPr>
                <p:grpSp>
                  <p:nvGrpSpPr>
                    <p:cNvPr id="38" name="Group 70"/>
                    <p:cNvGrpSpPr/>
                    <p:nvPr/>
                  </p:nvGrpSpPr>
                  <p:grpSpPr>
                    <a:xfrm>
                      <a:off x="152400" y="3300951"/>
                      <a:ext cx="5003502" cy="3252248"/>
                      <a:chOff x="2997498" y="2875654"/>
                      <a:chExt cx="5994102" cy="3765992"/>
                    </a:xfrm>
                  </p:grpSpPr>
                  <p:grpSp>
                    <p:nvGrpSpPr>
                      <p:cNvPr id="40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02655" y="3048000"/>
                        <a:ext cx="5588945" cy="3593646"/>
                        <a:chOff x="1787829" y="2362890"/>
                        <a:chExt cx="5138133" cy="2942871"/>
                      </a:xfrm>
                    </p:grpSpPr>
                    <p:sp>
                      <p:nvSpPr>
                        <p:cNvPr id="26" name="Freeform 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4604" y="2362890"/>
                          <a:ext cx="2931358" cy="2942871"/>
                        </a:xfrm>
                        <a:custGeom>
                          <a:avLst/>
                          <a:gdLst>
                            <a:gd name="T0" fmla="*/ 0 w 2148"/>
                            <a:gd name="T1" fmla="*/ 2147483647 h 2160"/>
                            <a:gd name="T2" fmla="*/ 2147483647 w 2148"/>
                            <a:gd name="T3" fmla="*/ 0 h 2160"/>
                            <a:gd name="T4" fmla="*/ 0 60000 65536"/>
                            <a:gd name="T5" fmla="*/ 0 60000 65536"/>
                            <a:gd name="T6" fmla="*/ 0 w 2148"/>
                            <a:gd name="T7" fmla="*/ 0 h 2160"/>
                            <a:gd name="T8" fmla="*/ 2148 w 2148"/>
                            <a:gd name="T9" fmla="*/ 2160 h 2160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148" h="2160">
                              <a:moveTo>
                                <a:pt x="0" y="2160"/>
                              </a:moveTo>
                              <a:lnTo>
                                <a:pt x="2148" y="0"/>
                              </a:lnTo>
                            </a:path>
                          </a:pathLst>
                        </a:custGeom>
                        <a:noFill/>
                        <a:ln w="34925">
                          <a:solidFill>
                            <a:schemeClr val="tx1"/>
                          </a:solidFill>
                          <a:round/>
                          <a:headEnd/>
                          <a:tailEnd type="arrow"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>
                            <a:solidFill>
                              <a:prstClr val="black"/>
                            </a:solidFill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7" name="Freeform 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7829" y="2540065"/>
                          <a:ext cx="4966312" cy="2045190"/>
                        </a:xfrm>
                        <a:custGeom>
                          <a:avLst/>
                          <a:gdLst>
                            <a:gd name="T0" fmla="*/ 0 w 3941"/>
                            <a:gd name="T1" fmla="*/ 0 h 1661"/>
                            <a:gd name="T2" fmla="*/ 2147483647 w 3941"/>
                            <a:gd name="T3" fmla="*/ 2147483647 h 1661"/>
                            <a:gd name="T4" fmla="*/ 2147483647 w 3941"/>
                            <a:gd name="T5" fmla="*/ 2147483647 h 1661"/>
                            <a:gd name="T6" fmla="*/ 2147483647 w 3941"/>
                            <a:gd name="T7" fmla="*/ 2147483647 h 1661"/>
                            <a:gd name="T8" fmla="*/ 2147483647 w 3941"/>
                            <a:gd name="T9" fmla="*/ 2147483647 h 1661"/>
                            <a:gd name="T10" fmla="*/ 2147483647 w 3941"/>
                            <a:gd name="T11" fmla="*/ 2147483647 h 1661"/>
                            <a:gd name="T12" fmla="*/ 2147483647 w 3941"/>
                            <a:gd name="T13" fmla="*/ 2147483647 h 1661"/>
                            <a:gd name="T14" fmla="*/ 2147483647 w 3941"/>
                            <a:gd name="T15" fmla="*/ 2147483647 h 1661"/>
                            <a:gd name="T16" fmla="*/ 2147483647 w 3941"/>
                            <a:gd name="T17" fmla="*/ 0 h 1661"/>
                            <a:gd name="T18" fmla="*/ 2147483647 w 3941"/>
                            <a:gd name="T19" fmla="*/ 0 h 1661"/>
                            <a:gd name="T20" fmla="*/ 2147483647 w 3941"/>
                            <a:gd name="T21" fmla="*/ 0 h 1661"/>
                            <a:gd name="T22" fmla="*/ 0 w 3941"/>
                            <a:gd name="T23" fmla="*/ 0 h 1661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3941"/>
                            <a:gd name="T37" fmla="*/ 0 h 1661"/>
                            <a:gd name="T38" fmla="*/ 3941 w 3941"/>
                            <a:gd name="T39" fmla="*/ 1661 h 1661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3941" h="1661">
                              <a:moveTo>
                                <a:pt x="0" y="0"/>
                              </a:moveTo>
                              <a:lnTo>
                                <a:pt x="1036" y="994"/>
                              </a:lnTo>
                              <a:lnTo>
                                <a:pt x="1607" y="1497"/>
                              </a:lnTo>
                              <a:lnTo>
                                <a:pt x="1787" y="1620"/>
                              </a:lnTo>
                              <a:cubicBezTo>
                                <a:pt x="1850" y="1647"/>
                                <a:pt x="1922" y="1661"/>
                                <a:pt x="1987" y="1661"/>
                              </a:cubicBezTo>
                              <a:lnTo>
                                <a:pt x="2179" y="1620"/>
                              </a:lnTo>
                              <a:lnTo>
                                <a:pt x="2371" y="1494"/>
                              </a:lnTo>
                              <a:lnTo>
                                <a:pt x="2914" y="1019"/>
                              </a:lnTo>
                              <a:lnTo>
                                <a:pt x="3941" y="0"/>
                              </a:lnTo>
                              <a:lnTo>
                                <a:pt x="3765" y="0"/>
                              </a:lnTo>
                              <a:lnTo>
                                <a:pt x="22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760000"/>
                            </a:gs>
                            <a:gs pos="100000">
                              <a:srgbClr val="FF0000"/>
                            </a:gs>
                          </a:gsLst>
                          <a:lin ang="5400000" scaled="1"/>
                        </a:gradFill>
                        <a:ln w="12700">
                          <a:noFill/>
                          <a:round/>
                          <a:headEnd/>
                          <a:tailEnd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4800000"/>
                          </a:lightRig>
                        </a:scene3d>
                        <a:sp3d prstMaterial="matte">
                          <a:bevelT w="127000" h="63500"/>
                        </a:sp3d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>
                            <a:solidFill>
                              <a:prstClr val="black"/>
                            </a:solidFill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8" name="Freeform 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5942" y="2535830"/>
                          <a:ext cx="4273270" cy="1557832"/>
                        </a:xfrm>
                        <a:custGeom>
                          <a:avLst/>
                          <a:gdLst>
                            <a:gd name="T0" fmla="*/ 2147483647 w 3640"/>
                            <a:gd name="T1" fmla="*/ 2147483647 h 1393"/>
                            <a:gd name="T2" fmla="*/ 2147483647 w 3640"/>
                            <a:gd name="T3" fmla="*/ 2147483647 h 1393"/>
                            <a:gd name="T4" fmla="*/ 2147483647 w 3640"/>
                            <a:gd name="T5" fmla="*/ 2147483647 h 1393"/>
                            <a:gd name="T6" fmla="*/ 2147483647 w 3640"/>
                            <a:gd name="T7" fmla="*/ 2147483647 h 1393"/>
                            <a:gd name="T8" fmla="*/ 2147483647 w 3640"/>
                            <a:gd name="T9" fmla="*/ 2147483647 h 1393"/>
                            <a:gd name="T10" fmla="*/ 2147483647 w 3640"/>
                            <a:gd name="T11" fmla="*/ 2147483647 h 1393"/>
                            <a:gd name="T12" fmla="*/ 2147483647 w 3640"/>
                            <a:gd name="T13" fmla="*/ 2147483647 h 1393"/>
                            <a:gd name="T14" fmla="*/ 2147483647 w 3640"/>
                            <a:gd name="T15" fmla="*/ 2147483647 h 1393"/>
                            <a:gd name="T16" fmla="*/ 2147483647 w 3640"/>
                            <a:gd name="T17" fmla="*/ 2147483647 h 1393"/>
                            <a:gd name="T18" fmla="*/ 2147483647 w 3640"/>
                            <a:gd name="T19" fmla="*/ 2147483647 h 1393"/>
                            <a:gd name="T20" fmla="*/ 2147483647 w 3640"/>
                            <a:gd name="T21" fmla="*/ 0 h 1393"/>
                            <a:gd name="T22" fmla="*/ 2147483647 w 3640"/>
                            <a:gd name="T23" fmla="*/ 2147483647 h 1393"/>
                            <a:gd name="T24" fmla="*/ 0 w 3640"/>
                            <a:gd name="T25" fmla="*/ 2147483647 h 1393"/>
                            <a:gd name="T26" fmla="*/ 2147483647 w 3640"/>
                            <a:gd name="T27" fmla="*/ 2147483647 h 1393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3640"/>
                            <a:gd name="T43" fmla="*/ 0 h 1393"/>
                            <a:gd name="T44" fmla="*/ 3640 w 3640"/>
                            <a:gd name="T45" fmla="*/ 1393 h 1393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3640" h="1393">
                              <a:moveTo>
                                <a:pt x="267" y="245"/>
                              </a:moveTo>
                              <a:lnTo>
                                <a:pt x="885" y="821"/>
                              </a:lnTo>
                              <a:lnTo>
                                <a:pt x="1361" y="1180"/>
                              </a:lnTo>
                              <a:cubicBezTo>
                                <a:pt x="1484" y="1268"/>
                                <a:pt x="1543" y="1312"/>
                                <a:pt x="1620" y="1347"/>
                              </a:cubicBezTo>
                              <a:cubicBezTo>
                                <a:pt x="1697" y="1382"/>
                                <a:pt x="1756" y="1393"/>
                                <a:pt x="1824" y="1392"/>
                              </a:cubicBezTo>
                              <a:lnTo>
                                <a:pt x="2029" y="1339"/>
                              </a:lnTo>
                              <a:lnTo>
                                <a:pt x="2279" y="1205"/>
                              </a:lnTo>
                              <a:lnTo>
                                <a:pt x="2652" y="900"/>
                              </a:lnTo>
                              <a:lnTo>
                                <a:pt x="3372" y="252"/>
                              </a:lnTo>
                              <a:lnTo>
                                <a:pt x="3640" y="3"/>
                              </a:lnTo>
                              <a:lnTo>
                                <a:pt x="3228" y="0"/>
                              </a:lnTo>
                              <a:lnTo>
                                <a:pt x="393" y="3"/>
                              </a:lnTo>
                              <a:lnTo>
                                <a:pt x="0" y="3"/>
                              </a:lnTo>
                              <a:lnTo>
                                <a:pt x="267" y="245"/>
                              </a:lnTo>
                              <a:close/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767600"/>
                            </a:gs>
                            <a:gs pos="100000">
                              <a:srgbClr val="FFFF00"/>
                            </a:gs>
                          </a:gsLst>
                          <a:lin ang="5400000" scaled="1"/>
                        </a:gradFill>
                        <a:ln w="12700">
                          <a:noFill/>
                          <a:round/>
                          <a:headEnd/>
                          <a:tailEnd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4800000"/>
                          </a:lightRig>
                        </a:scene3d>
                        <a:sp3d prstMaterial="matte">
                          <a:bevelT w="127000" h="63500"/>
                        </a:sp3d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>
                            <a:solidFill>
                              <a:prstClr val="black"/>
                            </a:solidFill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9" name="Freeform 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4685" y="2535830"/>
                          <a:ext cx="3521606" cy="1139039"/>
                        </a:xfrm>
                        <a:custGeom>
                          <a:avLst/>
                          <a:gdLst>
                            <a:gd name="T0" fmla="*/ 2147483647 w 2794"/>
                            <a:gd name="T1" fmla="*/ 2147483647 h 925"/>
                            <a:gd name="T2" fmla="*/ 2147483647 w 2794"/>
                            <a:gd name="T3" fmla="*/ 2147483647 h 925"/>
                            <a:gd name="T4" fmla="*/ 2147483647 w 2794"/>
                            <a:gd name="T5" fmla="*/ 2147483647 h 925"/>
                            <a:gd name="T6" fmla="*/ 2147483647 w 2794"/>
                            <a:gd name="T7" fmla="*/ 2147483647 h 925"/>
                            <a:gd name="T8" fmla="*/ 2147483647 w 2794"/>
                            <a:gd name="T9" fmla="*/ 2147483647 h 925"/>
                            <a:gd name="T10" fmla="*/ 2147483647 w 2794"/>
                            <a:gd name="T11" fmla="*/ 2147483647 h 925"/>
                            <a:gd name="T12" fmla="*/ 2147483647 w 2794"/>
                            <a:gd name="T13" fmla="*/ 2147483647 h 925"/>
                            <a:gd name="T14" fmla="*/ 2147483647 w 2794"/>
                            <a:gd name="T15" fmla="*/ 2147483647 h 925"/>
                            <a:gd name="T16" fmla="*/ 2147483647 w 2794"/>
                            <a:gd name="T17" fmla="*/ 2147483647 h 925"/>
                            <a:gd name="T18" fmla="*/ 2147483647 w 2794"/>
                            <a:gd name="T19" fmla="*/ 0 h 925"/>
                            <a:gd name="T20" fmla="*/ 0 w 2794"/>
                            <a:gd name="T21" fmla="*/ 2147483647 h 925"/>
                            <a:gd name="T22" fmla="*/ 2147483647 w 2794"/>
                            <a:gd name="T23" fmla="*/ 2147483647 h 925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2794"/>
                            <a:gd name="T37" fmla="*/ 0 h 925"/>
                            <a:gd name="T38" fmla="*/ 2794 w 2794"/>
                            <a:gd name="T39" fmla="*/ 925 h 925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2794" h="925">
                              <a:moveTo>
                                <a:pt x="209" y="204"/>
                              </a:moveTo>
                              <a:lnTo>
                                <a:pt x="551" y="504"/>
                              </a:lnTo>
                              <a:lnTo>
                                <a:pt x="927" y="738"/>
                              </a:lnTo>
                              <a:cubicBezTo>
                                <a:pt x="1031" y="799"/>
                                <a:pt x="1100" y="840"/>
                                <a:pt x="1177" y="871"/>
                              </a:cubicBezTo>
                              <a:cubicBezTo>
                                <a:pt x="1254" y="902"/>
                                <a:pt x="1318" y="923"/>
                                <a:pt x="1390" y="924"/>
                              </a:cubicBezTo>
                              <a:cubicBezTo>
                                <a:pt x="1462" y="925"/>
                                <a:pt x="1539" y="905"/>
                                <a:pt x="1612" y="880"/>
                              </a:cubicBezTo>
                              <a:cubicBezTo>
                                <a:pt x="1685" y="855"/>
                                <a:pt x="1733" y="828"/>
                                <a:pt x="1829" y="771"/>
                              </a:cubicBezTo>
                              <a:lnTo>
                                <a:pt x="2188" y="537"/>
                              </a:lnTo>
                              <a:lnTo>
                                <a:pt x="2530" y="252"/>
                              </a:lnTo>
                              <a:lnTo>
                                <a:pt x="2794" y="0"/>
                              </a:lnTo>
                              <a:lnTo>
                                <a:pt x="0" y="3"/>
                              </a:lnTo>
                              <a:lnTo>
                                <a:pt x="209" y="204"/>
                              </a:lnTo>
                              <a:close/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007600"/>
                            </a:gs>
                            <a:gs pos="100000">
                              <a:srgbClr val="00FF00"/>
                            </a:gs>
                          </a:gsLst>
                          <a:lin ang="5400000" scaled="1"/>
                        </a:gradFill>
                        <a:ln w="12700">
                          <a:noFill/>
                          <a:round/>
                          <a:headEnd/>
                          <a:tailEnd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4800000"/>
                          </a:lightRig>
                        </a:scene3d>
                        <a:sp3d prstMaterial="matte">
                          <a:bevelT w="127000" h="63500"/>
                        </a:sp3d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>
                            <a:solidFill>
                              <a:prstClr val="black"/>
                            </a:solidFill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2" name="Freeform 8"/>
                      <p:cNvSpPr>
                        <a:spLocks/>
                      </p:cNvSpPr>
                      <p:nvPr/>
                    </p:nvSpPr>
                    <p:spPr bwMode="auto">
                      <a:xfrm rot="16612944">
                        <a:off x="3200045" y="3049282"/>
                        <a:ext cx="3188551" cy="3593646"/>
                      </a:xfrm>
                      <a:custGeom>
                        <a:avLst/>
                        <a:gdLst>
                          <a:gd name="T0" fmla="*/ 0 w 2148"/>
                          <a:gd name="T1" fmla="*/ 2147483647 h 2160"/>
                          <a:gd name="T2" fmla="*/ 2147483647 w 2148"/>
                          <a:gd name="T3" fmla="*/ 0 h 2160"/>
                          <a:gd name="T4" fmla="*/ 0 60000 65536"/>
                          <a:gd name="T5" fmla="*/ 0 60000 65536"/>
                          <a:gd name="T6" fmla="*/ 0 w 2148"/>
                          <a:gd name="T7" fmla="*/ 0 h 2160"/>
                          <a:gd name="T8" fmla="*/ 2148 w 2148"/>
                          <a:gd name="T9" fmla="*/ 2160 h 2160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148" h="2160">
                            <a:moveTo>
                              <a:pt x="0" y="2160"/>
                            </a:moveTo>
                            <a:lnTo>
                              <a:pt x="2148" y="0"/>
                            </a:lnTo>
                          </a:path>
                        </a:pathLst>
                      </a:custGeom>
                      <a:noFill/>
                      <a:ln w="34925">
                        <a:solidFill>
                          <a:schemeClr val="tx1"/>
                        </a:solidFill>
                        <a:round/>
                        <a:headEnd/>
                        <a:tailEnd type="arrow"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" name="Flowchart: Connector 22"/>
                      <p:cNvSpPr/>
                      <p:nvPr/>
                    </p:nvSpPr>
                    <p:spPr>
                      <a:xfrm>
                        <a:off x="6007995" y="6274158"/>
                        <a:ext cx="152400" cy="152400"/>
                      </a:xfrm>
                      <a:prstGeom prst="flowChartConnector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pic>
                    <p:nvPicPr>
                      <p:cNvPr id="24" name="Picture 33" descr="C:\Users\a\Desktop\1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 rot="819680">
                        <a:off x="5619873" y="3167822"/>
                        <a:ext cx="5905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  <a:sp3d prstMaterial="matte">
                        <a:bevelT w="127000" h="63500"/>
                      </a:sp3d>
                    </p:spPr>
                  </p:pic>
                  <p:pic>
                    <p:nvPicPr>
                      <p:cNvPr id="25" name="Picture 34" descr="C:\Users\a\Desktop\13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 rot="1889771">
                        <a:off x="6686362" y="2875654"/>
                        <a:ext cx="341313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  <a:sp3d prstMaterial="matte">
                        <a:bevelT w="127000" h="63500"/>
                      </a:sp3d>
                    </p:spPr>
                  </p:pic>
                </p:grpSp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 flipV="1">
                      <a:off x="3657600" y="3962400"/>
                      <a:ext cx="1600200" cy="76200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Arrow Connector 10"/>
                    <p:cNvCxnSpPr/>
                    <p:nvPr/>
                  </p:nvCxnSpPr>
                  <p:spPr>
                    <a:xfrm flipV="1">
                      <a:off x="2895600" y="5791200"/>
                      <a:ext cx="2209800" cy="76200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Rounded Rectangle 11"/>
                    <p:cNvSpPr/>
                    <p:nvPr/>
                  </p:nvSpPr>
                  <p:spPr>
                    <a:xfrm>
                      <a:off x="5293215" y="3811074"/>
                      <a:ext cx="1778358" cy="3048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Hadronic</a:t>
                      </a:r>
                      <a:r>
                        <a:rPr lang="en-US" sz="16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gas</a:t>
                      </a:r>
                    </a:p>
                  </p:txBody>
                </p:sp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5270679" y="4229637"/>
                      <a:ext cx="1752600" cy="342363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D1634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Mixed phase</a:t>
                      </a:r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5181600" y="4800600"/>
                      <a:ext cx="1815921" cy="304800"/>
                    </a:xfrm>
                    <a:prstGeom prst="roundRect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QGP</a:t>
                      </a:r>
                    </a:p>
                  </p:txBody>
                </p:sp>
                <p:sp>
                  <p:nvSpPr>
                    <p:cNvPr id="15" name="Rounded Rectangle 14"/>
                    <p:cNvSpPr/>
                    <p:nvPr/>
                  </p:nvSpPr>
                  <p:spPr>
                    <a:xfrm>
                      <a:off x="5181600" y="5562600"/>
                      <a:ext cx="2438400" cy="381000"/>
                    </a:xfrm>
                    <a:prstGeom prst="round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Pre-equilibrium stage</a:t>
                      </a:r>
                    </a:p>
                  </p:txBody>
                </p:sp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5244921" y="6019800"/>
                      <a:ext cx="2438400" cy="368121"/>
                    </a:xfrm>
                    <a:prstGeom prst="round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Initial prompt photons</a:t>
                      </a:r>
                    </a:p>
                  </p:txBody>
                </p: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V="1">
                      <a:off x="3632916" y="4419600"/>
                      <a:ext cx="1600200" cy="76200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flipV="1">
                      <a:off x="3581400" y="4953000"/>
                      <a:ext cx="1600200" cy="76200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flipV="1">
                      <a:off x="2769142" y="6197958"/>
                      <a:ext cx="2425521" cy="89079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086600" y="4078069"/>
                    <a:ext cx="1905000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/>
                      </a:rPr>
                      <a:t>Described by hydrodynamics</a:t>
                    </a:r>
                  </a:p>
                </p:txBody>
              </p:sp>
            </p:grpSp>
          </p:grpSp>
          <p:sp>
            <p:nvSpPr>
              <p:cNvPr id="44" name="Flowchart: Connector 43"/>
              <p:cNvSpPr/>
              <p:nvPr/>
            </p:nvSpPr>
            <p:spPr>
              <a:xfrm>
                <a:off x="1486989" y="3468189"/>
                <a:ext cx="304800" cy="762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5" name="Picture 31" descr="C:\Users\a\Desktop\1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0544680">
              <a:off x="1764666" y="2852204"/>
              <a:ext cx="401520" cy="342734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cxnSp>
        <p:nvCxnSpPr>
          <p:cNvPr id="43" name="Straight Arrow Connector 42"/>
          <p:cNvCxnSpPr/>
          <p:nvPr/>
        </p:nvCxnSpPr>
        <p:spPr>
          <a:xfrm flipH="1" flipV="1">
            <a:off x="2007683" y="2743200"/>
            <a:ext cx="568899" cy="3383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965426" y="2526268"/>
            <a:ext cx="303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A jet passing though QGP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338200" y="1828147"/>
            <a:ext cx="8221896" cy="646331"/>
          </a:xfrm>
          <a:prstGeom prst="rect">
            <a:avLst/>
          </a:prstGeom>
          <a:solidFill>
            <a:srgbClr val="BDFDA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/>
              <a:t>Single photons are penetrating probes. They 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emitted at all stages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survive</a:t>
            </a:r>
            <a:r>
              <a:rPr lang="en-US" dirty="0"/>
              <a:t> unscathed (</a:t>
            </a:r>
            <a:r>
              <a:rPr lang="en-US" b="1" dirty="0" err="1">
                <a:latin typeface="Symbol" panose="05050102010706020507" pitchFamily="18" charset="2"/>
              </a:rPr>
              <a:t>a</a:t>
            </a:r>
            <a:r>
              <a:rPr lang="en-US" b="1" baseline="-25000" dirty="0" err="1"/>
              <a:t>e</a:t>
            </a:r>
            <a:r>
              <a:rPr lang="en-US" dirty="0"/>
              <a:t> &lt;&lt;</a:t>
            </a:r>
            <a:r>
              <a:rPr lang="en-US" b="1" dirty="0">
                <a:latin typeface="Symbol" panose="05050102010706020507" pitchFamily="18" charset="2"/>
              </a:rPr>
              <a:t>a</a:t>
            </a:r>
            <a:r>
              <a:rPr lang="en-US" b="1" baseline="-25000" dirty="0"/>
              <a:t>s</a:t>
            </a:r>
            <a:r>
              <a:rPr lang="en-US" dirty="0"/>
              <a:t>). </a:t>
            </a:r>
            <a:r>
              <a:rPr lang="en-US" dirty="0" smtClean="0"/>
              <a:t>They are “historians</a:t>
            </a:r>
            <a:r>
              <a:rPr lang="en-US" dirty="0"/>
              <a:t>” of the heavy ion </a:t>
            </a:r>
            <a:r>
              <a:rPr lang="en-US" dirty="0" smtClean="0"/>
              <a:t>collision</a:t>
            </a:r>
            <a:r>
              <a:rPr lang="en-US" dirty="0"/>
              <a:t>!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338200" y="6347535"/>
            <a:ext cx="8004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9900CC"/>
                </a:solidFill>
              </a:rPr>
              <a:t>Different processes: different characteristic </a:t>
            </a:r>
            <a:r>
              <a:rPr lang="en-US" sz="2400" b="1" dirty="0" smtClean="0">
                <a:solidFill>
                  <a:srgbClr val="9900CC"/>
                </a:solidFill>
              </a:rPr>
              <a:t>spectra!  </a:t>
            </a:r>
            <a:endParaRPr lang="en-US" sz="2400" b="1" baseline="-250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A6F79-BD68-4DBE-A296-98DB187F5499}" type="datetime5">
              <a:rPr lang="en-US" smtClean="0"/>
              <a:pPr>
                <a:defRPr/>
              </a:pPr>
              <a:t>21-Jan-14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A5B3-CA33-418C-8A7B-BBD8DB2EE60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76200"/>
            <a:ext cx="4461478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Complete Coherence Regime</a:t>
            </a:r>
            <a:endParaRPr lang="en-IN" b="1" u="sng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828675"/>
            <a:ext cx="3933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3886200"/>
            <a:ext cx="3914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525" y="3810000"/>
            <a:ext cx="39528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838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4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323689" cy="40011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</a:t>
            </a:r>
            <a:r>
              <a:rPr lang="en-US" sz="2000" b="1" baseline="-25000" dirty="0" smtClean="0"/>
              <a:t>AA</a:t>
            </a:r>
            <a:r>
              <a:rPr lang="en-US" sz="2000" b="1" dirty="0" smtClean="0"/>
              <a:t>  of charged hadrons for Pb+Pb @ 2.76 ATeV : CMS preliminary </a:t>
            </a:r>
            <a:endParaRPr lang="en-US" sz="2000" b="1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4" y="914400"/>
            <a:ext cx="4300536" cy="31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120" y="3227109"/>
            <a:ext cx="4418480" cy="30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98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083" y="125220"/>
            <a:ext cx="6793142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SzPct val="120000"/>
            </a:pPr>
            <a:r>
              <a:rPr lang="en-US" sz="2200" dirty="0" smtClean="0">
                <a:solidFill>
                  <a:schemeClr val="bg1"/>
                </a:solidFill>
                <a:latin typeface="Arial Rounded MT Bold" pitchFamily="34" charset="0"/>
              </a:rPr>
              <a:t>Centrality dependence of dE /dx at RHIC &amp; LHC</a:t>
            </a:r>
            <a:endParaRPr lang="en-US" sz="2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Taking the case of parton energy loss in the complete coherence regime,  - dE/dx = </a:t>
            </a:r>
            <a:r>
              <a:rPr lang="en-US" sz="2000" dirty="0" smtClean="0">
                <a:sym typeface="Symbol"/>
              </a:rPr>
              <a:t> / 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concerned partons having 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62400" y="1600200"/>
          <a:ext cx="19970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0" name="Equation" r:id="rId3" imgW="952200" imgH="215640" progId="Equation.3">
                  <p:embed/>
                </p:oleObj>
              </mc:Choice>
              <mc:Fallback>
                <p:oleObj name="Equation" r:id="rId3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99707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6229290"/>
            <a:ext cx="5200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 see that the energy lost by the partons, 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248400" y="6170341"/>
          <a:ext cx="1219200" cy="53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1" name="Equation" r:id="rId5" imgW="520560" imgH="228600" progId="Equation.3">
                  <p:embed/>
                </p:oleObj>
              </mc:Choice>
              <mc:Fallback>
                <p:oleObj name="Equation" r:id="rId5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70341"/>
                        <a:ext cx="1219200" cy="535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705600" y="3593068"/>
            <a:ext cx="228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Pb+Pb @ 2.76 ATeV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0-5%,  ALICE coll.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34340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3BF"/>
                </a:solidFill>
              </a:rPr>
              <a:t>&lt;L&gt;</a:t>
            </a:r>
            <a:r>
              <a:rPr lang="en-US" dirty="0" smtClean="0">
                <a:solidFill>
                  <a:srgbClr val="3413BF"/>
                </a:solidFill>
                <a:sym typeface="Symbol"/>
              </a:rPr>
              <a:t> 6.90 fm</a:t>
            </a:r>
          </a:p>
          <a:p>
            <a:r>
              <a:rPr lang="en-US" dirty="0" smtClean="0">
                <a:solidFill>
                  <a:srgbClr val="3413BF"/>
                </a:solidFill>
                <a:sym typeface="Symbol"/>
              </a:rPr>
              <a:t>-dE/dx =2.4 GeV/fm</a:t>
            </a:r>
            <a:endParaRPr lang="en-US" dirty="0">
              <a:solidFill>
                <a:srgbClr val="3413B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611868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at RHIC and </a:t>
            </a:r>
            <a:endParaRPr lang="en-US" sz="2000" dirty="0">
              <a:cs typeface="Arial" pitchFamily="34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46100" y="2133600"/>
          <a:ext cx="2103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2" name="Equation" r:id="rId7" imgW="1002960" imgH="215640" progId="Equation.3">
                  <p:embed/>
                </p:oleObj>
              </mc:Choice>
              <mc:Fallback>
                <p:oleObj name="Equation" r:id="rId7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133600"/>
                        <a:ext cx="2103438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43200" y="213360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at LHC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9713" y="2590800"/>
            <a:ext cx="4967287" cy="35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69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6" descr="gulliver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273425" cy="5330825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8349" y="274638"/>
            <a:ext cx="7541423" cy="923330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Heavy Quark Propagation</a:t>
            </a:r>
            <a:endParaRPr lang="en-IN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Blip>
                <a:blip r:embed="rId3"/>
              </a:buBlip>
            </a:pPr>
            <a:r>
              <a:rPr lang="en-US" sz="36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 Initial Fusion</a:t>
            </a:r>
          </a:p>
          <a:p>
            <a:pPr>
              <a:buSzPct val="80000"/>
              <a:buFontTx/>
              <a:buBlip>
                <a:blip r:embed="rId4"/>
              </a:buBlip>
            </a:pPr>
            <a:r>
              <a:rPr lang="en-US" sz="2400" b="1" dirty="0" smtClean="0">
                <a:latin typeface="Comic Sans MS" panose="030F0702030302020204" pitchFamily="66" charset="0"/>
              </a:rPr>
              <a:t>Jet-jet interaction</a:t>
            </a:r>
          </a:p>
          <a:p>
            <a:pPr>
              <a:buSzPct val="80000"/>
              <a:buFontTx/>
              <a:buBlip>
                <a:blip r:embed="rId4"/>
              </a:buBlip>
            </a:pPr>
            <a:r>
              <a:rPr lang="en-US" sz="2400" b="1" dirty="0" smtClean="0">
                <a:latin typeface="Comic Sans MS" panose="030F0702030302020204" pitchFamily="66" charset="0"/>
              </a:rPr>
              <a:t>Thermal production</a:t>
            </a:r>
          </a:p>
          <a:p>
            <a:pPr>
              <a:buSzPct val="80000"/>
              <a:buFontTx/>
              <a:buBlip>
                <a:blip r:embed="rId4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Passage of jets through Quark Gluon Plasma.</a:t>
            </a:r>
          </a:p>
          <a:p>
            <a:pPr>
              <a:buSzPct val="80000"/>
              <a:buFontTx/>
              <a:buBlip>
                <a:blip r:embed="rId4"/>
              </a:buBlip>
            </a:pPr>
            <a:r>
              <a:rPr lang="en-US" sz="2400" b="1" dirty="0" smtClean="0">
                <a:latin typeface="Comic Sans MS" panose="030F0702030302020204" pitchFamily="66" charset="0"/>
              </a:rPr>
              <a:t>NLO effects.</a:t>
            </a:r>
          </a:p>
          <a:p>
            <a:pPr>
              <a:buSzPct val="80000"/>
              <a:buFontTx/>
              <a:buBlip>
                <a:blip r:embed="rId4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Back to back correlations</a:t>
            </a:r>
          </a:p>
          <a:p>
            <a:pPr>
              <a:buSzPct val="80000"/>
              <a:buFontTx/>
              <a:buBlip>
                <a:blip r:embed="rId4"/>
              </a:buBlip>
            </a:pPr>
            <a:r>
              <a:rPr lang="en-US" sz="2400" b="1" dirty="0" err="1" smtClean="0">
                <a:latin typeface="Comic Sans MS" panose="030F0702030302020204" pitchFamily="66" charset="0"/>
              </a:rPr>
              <a:t>dE</a:t>
            </a:r>
            <a:r>
              <a:rPr lang="en-US" sz="2400" b="1" dirty="0" smtClean="0">
                <a:latin typeface="Comic Sans MS" panose="030F0702030302020204" pitchFamily="66" charset="0"/>
              </a:rPr>
              <a:t>/dx</a:t>
            </a:r>
          </a:p>
        </p:txBody>
      </p:sp>
    </p:spTree>
    <p:extLst>
      <p:ext uri="{BB962C8B-B14F-4D97-AF65-F5344CB8AC3E}">
        <p14:creationId xmlns:p14="http://schemas.microsoft.com/office/powerpoint/2010/main" val="14312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975" y="615462"/>
            <a:ext cx="7894212" cy="447495"/>
          </a:xfrm>
          <a:prstGeom prst="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308" dirty="0">
                <a:solidFill>
                  <a:srgbClr val="FFFF00"/>
                </a:solidFill>
                <a:latin typeface="Arial Rounded MT Bold" pitchFamily="34" charset="0"/>
              </a:rPr>
              <a:t>Energy and </a:t>
            </a:r>
            <a:r>
              <a:rPr lang="en-US" sz="2308" dirty="0" err="1">
                <a:solidFill>
                  <a:srgbClr val="FFFF00"/>
                </a:solidFill>
                <a:latin typeface="Arial Rounded MT Bold" pitchFamily="34" charset="0"/>
              </a:rPr>
              <a:t>flavour</a:t>
            </a:r>
            <a:r>
              <a:rPr lang="en-US" sz="2308" dirty="0">
                <a:solidFill>
                  <a:srgbClr val="FFFF00"/>
                </a:solidFill>
                <a:latin typeface="Arial Rounded MT Bold" pitchFamily="34" charset="0"/>
              </a:rPr>
              <a:t> dependence of parton energy loss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28600" y="1318847"/>
          <a:ext cx="4114800" cy="268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0" name="Acrobat Document" r:id="rId3" imgW="7100640" imgH="4992120" progId="AcroExch.Document.7">
                  <p:embed/>
                </p:oleObj>
              </mc:Choice>
              <mc:Fallback>
                <p:oleObj name="Acrobat Document" r:id="rId3" imgW="7100640" imgH="4992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18847"/>
                        <a:ext cx="4114800" cy="268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4724400" y="1318846"/>
          <a:ext cx="4114802" cy="26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1" name="Acrobat Document" r:id="rId5" imgW="7100640" imgH="4992120" progId="AcroExch.Document.7">
                  <p:embed/>
                </p:oleObj>
              </mc:Choice>
              <mc:Fallback>
                <p:oleObj name="Acrobat Document" r:id="rId5" imgW="7100640" imgH="4992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18846"/>
                        <a:ext cx="4114802" cy="2684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1" y="4484078"/>
            <a:ext cx="5105180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31" dirty="0">
                <a:latin typeface="+mn-lt"/>
              </a:rPr>
              <a:t> Bethe- </a:t>
            </a:r>
            <a:r>
              <a:rPr lang="en-US" sz="2031" dirty="0" err="1">
                <a:latin typeface="+mn-lt"/>
              </a:rPr>
              <a:t>Heitler</a:t>
            </a:r>
            <a:r>
              <a:rPr lang="en-US" sz="2031" dirty="0">
                <a:latin typeface="+mn-lt"/>
              </a:rPr>
              <a:t> Limit of  Incoherent Radiation: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76472" y="4484079"/>
          <a:ext cx="1414929" cy="42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2" name="Equation" r:id="rId7" imgW="660113" imgH="215806" progId="Equation.3">
                  <p:embed/>
                </p:oleObj>
              </mc:Choice>
              <mc:Fallback>
                <p:oleObj name="Equation" r:id="rId7" imgW="6601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472" y="4484079"/>
                        <a:ext cx="1414929" cy="42699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3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5000736"/>
            <a:ext cx="3920945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31" dirty="0">
                <a:latin typeface="+mn-lt"/>
              </a:rPr>
              <a:t> LPM Limit of Coherent Radiation: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43600" y="5046786"/>
          <a:ext cx="1600200" cy="47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3" name="Equation" r:id="rId9" imgW="787058" imgH="253890" progId="Equation.3">
                  <p:embed/>
                </p:oleObj>
              </mc:Choice>
              <mc:Fallback>
                <p:oleObj name="Equation" r:id="rId9" imgW="7870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46786"/>
                        <a:ext cx="1600200" cy="476486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47800" y="5578721"/>
          <a:ext cx="2286000" cy="45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4" name="Equation" r:id="rId11" imgW="1066800" imgH="228600" progId="Equation.3">
                  <p:embed/>
                </p:oleObj>
              </mc:Choice>
              <mc:Fallback>
                <p:oleObj name="Equation" r:id="rId11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78721"/>
                        <a:ext cx="2286000" cy="452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5437187" y="5578721"/>
          <a:ext cx="2259013" cy="45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5" name="Equation" r:id="rId13" imgW="1054100" imgH="228600" progId="Equation.3">
                  <p:embed/>
                </p:oleObj>
              </mc:Choice>
              <mc:Fallback>
                <p:oleObj name="Equation" r:id="rId13" imgW="1054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7" y="5578721"/>
                        <a:ext cx="2259013" cy="452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2" y="5609493"/>
            <a:ext cx="926857" cy="419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23" dirty="0">
                <a:solidFill>
                  <a:srgbClr val="143ADC"/>
                </a:solidFill>
                <a:cs typeface="Arial" pitchFamily="34" charset="0"/>
              </a:rPr>
              <a:t>RHIC: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0330" y="5609493"/>
            <a:ext cx="805029" cy="419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23" dirty="0">
                <a:solidFill>
                  <a:srgbClr val="143ADC"/>
                </a:solidFill>
                <a:cs typeface="Arial" pitchFamily="34" charset="0"/>
              </a:rPr>
              <a:t>LHC: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32386"/>
            <a:ext cx="4800600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dirty="0">
                <a:solidFill>
                  <a:srgbClr val="CC0000"/>
                </a:solidFill>
              </a:rPr>
              <a:t>Refs: JPG 39,  095003 (2012); 015001 (2012);  </a:t>
            </a:r>
            <a:r>
              <a:rPr lang="en-US" sz="1292" dirty="0" err="1">
                <a:solidFill>
                  <a:srgbClr val="CC0000"/>
                </a:solidFill>
              </a:rPr>
              <a:t>arXiv</a:t>
            </a:r>
            <a:r>
              <a:rPr lang="en-US" sz="1292" dirty="0">
                <a:solidFill>
                  <a:srgbClr val="CC0000"/>
                </a:solidFill>
              </a:rPr>
              <a:t>: 1112.2492 </a:t>
            </a:r>
            <a:endParaRPr lang="en-IN" sz="1292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 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41463"/>
            <a:ext cx="6553200" cy="5324475"/>
          </a:xfrm>
          <a:noFill/>
        </p:spPr>
      </p:pic>
      <p:sp>
        <p:nvSpPr>
          <p:cNvPr id="317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752600"/>
            <a:ext cx="2743200" cy="3505200"/>
          </a:xfrm>
          <a:solidFill>
            <a:srgbClr val="FFFF99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Low-mass: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3333FF"/>
                </a:solidFill>
              </a:rPr>
              <a:t>    Medium modified spectral density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Intermediate mass: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3333FF"/>
                </a:solidFill>
              </a:rPr>
              <a:t>    Radiation from QGP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High mass: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3333FF"/>
                </a:solidFill>
              </a:rPr>
              <a:t>    J/</a:t>
            </a:r>
            <a:r>
              <a:rPr lang="en-US" sz="2000" b="1" dirty="0" smtClean="0">
                <a:solidFill>
                  <a:srgbClr val="3333FF"/>
                </a:solidFill>
                <a:latin typeface="Symbol" pitchFamily="18" charset="2"/>
              </a:rPr>
              <a:t>y </a:t>
            </a:r>
            <a:r>
              <a:rPr lang="en-US" sz="2000" dirty="0" smtClean="0">
                <a:solidFill>
                  <a:srgbClr val="3333FF"/>
                </a:solidFill>
              </a:rPr>
              <a:t> etc., suppression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Correlated Charm/Bottom Decay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7620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Low, Intermediate, &amp; High Mass </a:t>
            </a:r>
            <a:r>
              <a:rPr lang="en-US" sz="3200" b="1" dirty="0" err="1" smtClean="0">
                <a:solidFill>
                  <a:schemeClr val="tx1"/>
                </a:solidFill>
              </a:rPr>
              <a:t>Dileptons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429250"/>
            <a:ext cx="2590800" cy="1323975"/>
          </a:xfrm>
          <a:prstGeom prst="rect">
            <a:avLst/>
          </a:prstGeom>
          <a:solidFill>
            <a:srgbClr val="BDFDA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same model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should explain both: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Single Photons and</a:t>
            </a:r>
          </a:p>
          <a:p>
            <a:pPr>
              <a:defRPr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Dileptons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7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477000" cy="914400"/>
          </a:xfrm>
          <a:solidFill>
            <a:srgbClr val="92D050"/>
          </a:solidFill>
        </p:spPr>
        <p:txBody>
          <a:bodyPr/>
          <a:lstStyle/>
          <a:p>
            <a:r>
              <a:rPr lang="en-US" b="1" smtClean="0">
                <a:solidFill>
                  <a:srgbClr val="663300"/>
                </a:solidFill>
              </a:rPr>
              <a:t>If I had more time</a:t>
            </a:r>
            <a:r>
              <a:rPr lang="en-US" smtClean="0"/>
              <a:t>: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  <a:solidFill>
            <a:srgbClr val="BDFDA1"/>
          </a:solidFill>
        </p:spPr>
        <p:txBody>
          <a:bodyPr/>
          <a:lstStyle/>
          <a:p>
            <a:r>
              <a:rPr lang="en-US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Intensity Interferometry of direct photons</a:t>
            </a:r>
          </a:p>
          <a:p>
            <a:pPr marL="0" indent="0">
              <a:buNone/>
            </a:pPr>
            <a:endParaRPr lang="en-US" sz="2000" b="1" u="sng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2000" b="1" dirty="0" smtClean="0">
                <a:sym typeface="Wingdings" panose="05000000000000000000" pitchFamily="2" charset="2"/>
              </a:rPr>
              <a:t>D. K. Srivastava, </a:t>
            </a:r>
            <a:r>
              <a:rPr lang="en-US" sz="2000" dirty="0" smtClean="0">
                <a:sym typeface="Wingdings" panose="05000000000000000000" pitchFamily="2" charset="2"/>
              </a:rPr>
              <a:t>PLB 307(1993)1.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D. K. Srivastava and J. I. </a:t>
            </a:r>
            <a:r>
              <a:rPr lang="en-US" sz="2000" b="1" dirty="0" err="1" smtClean="0">
                <a:sym typeface="Wingdings" panose="05000000000000000000" pitchFamily="2" charset="2"/>
              </a:rPr>
              <a:t>Kapusta</a:t>
            </a:r>
            <a:r>
              <a:rPr lang="en-US" sz="2000" dirty="0" smtClean="0">
                <a:sym typeface="Wingdings" panose="05000000000000000000" pitchFamily="2" charset="2"/>
              </a:rPr>
              <a:t>, PRC 48 (1993) 1335.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D. K. Srivastava</a:t>
            </a:r>
            <a:r>
              <a:rPr lang="en-US" sz="2000" dirty="0" smtClean="0">
                <a:sym typeface="Wingdings" panose="05000000000000000000" pitchFamily="2" charset="2"/>
              </a:rPr>
              <a:t>, PRD 49 (1994) 4523.</a:t>
            </a:r>
            <a:endParaRPr lang="en-US" sz="2000" b="1" dirty="0" smtClean="0">
              <a:sym typeface="Wingdings" panose="05000000000000000000" pitchFamily="2" charset="2"/>
            </a:endParaRPr>
          </a:p>
          <a:p>
            <a:r>
              <a:rPr lang="en-US" sz="2000" b="1" dirty="0" smtClean="0">
                <a:sym typeface="Wingdings" panose="05000000000000000000" pitchFamily="2" charset="2"/>
              </a:rPr>
              <a:t>S. A. Bass, B. Muller, D. K. Srivastava</a:t>
            </a:r>
            <a:r>
              <a:rPr lang="en-US" sz="2000" dirty="0" smtClean="0">
                <a:sym typeface="Wingdings" panose="05000000000000000000" pitchFamily="2" charset="2"/>
              </a:rPr>
              <a:t>, PRL 16 (2004) 162301;</a:t>
            </a:r>
          </a:p>
          <a:p>
            <a:r>
              <a:rPr lang="en-US" sz="2000" b="1" dirty="0" smtClean="0">
                <a:solidFill>
                  <a:srgbClr val="663300"/>
                </a:solidFill>
                <a:sym typeface="Wingdings" panose="05000000000000000000" pitchFamily="2" charset="2"/>
              </a:rPr>
              <a:t>D. K. Srivastava, </a:t>
            </a:r>
            <a:r>
              <a:rPr lang="en-US" sz="2000" dirty="0" smtClean="0">
                <a:sym typeface="Wingdings" panose="05000000000000000000" pitchFamily="2" charset="2"/>
              </a:rPr>
              <a:t>PRC 71 (2005) 034905.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D. K. Srivastava &amp; R. Chatterjee</a:t>
            </a:r>
            <a:r>
              <a:rPr lang="en-US" sz="2000" dirty="0" smtClean="0">
                <a:sym typeface="Wingdings" panose="05000000000000000000" pitchFamily="2" charset="2"/>
              </a:rPr>
              <a:t>, PRC 80(2009) 054914.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S. De, R. Chatterjee, D. K. Srivastava</a:t>
            </a:r>
            <a:r>
              <a:rPr lang="en-US" sz="2000" dirty="0" smtClean="0">
                <a:sym typeface="Wingdings" panose="05000000000000000000" pitchFamily="2" charset="2"/>
              </a:rPr>
              <a:t>, J. Phys. G37 (2010) 115004.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b="1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solidFill>
            <a:srgbClr val="00B05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Most Reliable Historians of Ancient India</a:t>
            </a:r>
          </a:p>
        </p:txBody>
      </p:sp>
      <p:pic>
        <p:nvPicPr>
          <p:cNvPr id="62467" name="Picture 3" descr="fa_hi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1066800"/>
            <a:ext cx="2743200" cy="4191000"/>
          </a:xfrm>
          <a:noFill/>
        </p:spPr>
      </p:pic>
      <p:pic>
        <p:nvPicPr>
          <p:cNvPr id="62468" name="Picture 4" descr="Huen_Tsang_Nala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267200" cy="3997325"/>
          </a:xfr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267200" y="5257800"/>
            <a:ext cx="4794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CC"/>
                </a:solidFill>
              </a:rPr>
              <a:t>“Journey to the Western World”: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Huen Tsang (Yuoan Chwang) 603-664 AD: 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visited India during 630-645 AD.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3886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CC"/>
                </a:solidFill>
              </a:rPr>
              <a:t>“A Record of Budhist Kingdoms”: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 Fa Hien (337-422 AD):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visited India during 399-414 AD.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8000"/>
                </a:solidFill>
              </a:rPr>
              <a:t>They traversed India like photons and  dileptons and left most valuable  records!!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 rot="-1229045">
            <a:off x="3182938" y="3155950"/>
            <a:ext cx="1538287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A  slight </a:t>
            </a:r>
          </a:p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digression.</a:t>
            </a:r>
          </a:p>
        </p:txBody>
      </p:sp>
    </p:spTree>
    <p:extLst>
      <p:ext uri="{BB962C8B-B14F-4D97-AF65-F5344CB8AC3E}">
        <p14:creationId xmlns:p14="http://schemas.microsoft.com/office/powerpoint/2010/main" val="13933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solidFill>
            <a:srgbClr val="00B05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Most Reliable Historians of Ancient India</a:t>
            </a:r>
          </a:p>
        </p:txBody>
      </p:sp>
      <p:pic>
        <p:nvPicPr>
          <p:cNvPr id="62467" name="Picture 3" descr="fa_hi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1066800"/>
            <a:ext cx="2743200" cy="4191000"/>
          </a:xfrm>
          <a:noFill/>
        </p:spPr>
      </p:pic>
      <p:pic>
        <p:nvPicPr>
          <p:cNvPr id="62468" name="Picture 4" descr="Huen_Tsang_Nala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267200" cy="3997325"/>
          </a:xfr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267200" y="5257800"/>
            <a:ext cx="4794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CC"/>
                </a:solidFill>
              </a:rPr>
              <a:t>“Journey to the Western World”: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Huen Tsang (Yuoan Chwang) 603-664 AD: 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visited India during 630-645 AD.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3886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CC"/>
                </a:solidFill>
              </a:rPr>
              <a:t>“A Record of Budhist Kingdoms”: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 Fa Hien (337-422 AD):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visited India during 399-414 AD.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8000"/>
                </a:solidFill>
              </a:rPr>
              <a:t>They traversed India like photons and  dileptons and left most valuable  records!!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 rot="-1229045">
            <a:off x="3182938" y="3155950"/>
            <a:ext cx="1538287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A  slight </a:t>
            </a:r>
          </a:p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digression.</a:t>
            </a:r>
          </a:p>
        </p:txBody>
      </p:sp>
    </p:spTree>
    <p:extLst>
      <p:ext uri="{BB962C8B-B14F-4D97-AF65-F5344CB8AC3E}">
        <p14:creationId xmlns:p14="http://schemas.microsoft.com/office/powerpoint/2010/main" val="21143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91400" cy="12954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tx1"/>
                </a:solidFill>
              </a:rPr>
              <a:t>Direct Photons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Different Sources - Different Slopes</a:t>
            </a: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533400" y="1828800"/>
            <a:ext cx="0" cy="4725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533400" y="65532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486400" y="60975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5626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" panose="02020603050405020304" pitchFamily="18" charset="0"/>
              </a:rPr>
              <a:t>E</a:t>
            </a:r>
            <a:r>
              <a:rPr lang="en-US" sz="2400" b="1" baseline="-2500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endParaRPr lang="en-US" sz="2400" b="1">
              <a:solidFill>
                <a:srgbClr val="3333FF"/>
              </a:solidFill>
              <a:latin typeface="Times" panose="02020603050405020304" pitchFamily="18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52400" y="12334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" panose="02020603050405020304" pitchFamily="18" charset="0"/>
              </a:rPr>
              <a:t>Rate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685800" y="1752600"/>
            <a:ext cx="1295400" cy="464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1066800" y="3048000"/>
            <a:ext cx="21336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1219200" y="3810000"/>
            <a:ext cx="2667000" cy="2362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1371600" y="4484688"/>
            <a:ext cx="3048000" cy="1611312"/>
          </a:xfrm>
          <a:prstGeom prst="line">
            <a:avLst/>
          </a:prstGeom>
          <a:noFill/>
          <a:ln w="28575">
            <a:solidFill>
              <a:srgbClr val="4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1981200" y="5486400"/>
            <a:ext cx="3733800" cy="611188"/>
          </a:xfrm>
          <a:prstGeom prst="line">
            <a:avLst/>
          </a:prstGeom>
          <a:noFill/>
          <a:ln w="28575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914400" y="2011363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Hadron Gas Thermal </a:t>
            </a:r>
            <a:r>
              <a:rPr lang="en-US" b="1" i="1">
                <a:solidFill>
                  <a:srgbClr val="0000FF"/>
                </a:solidFill>
              </a:rPr>
              <a:t>T</a:t>
            </a:r>
            <a:r>
              <a:rPr lang="en-US" b="1" baseline="-25000">
                <a:solidFill>
                  <a:srgbClr val="0000FF"/>
                </a:solidFill>
              </a:rPr>
              <a:t>f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1219200" y="2895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QGP Thermal </a:t>
            </a:r>
            <a:r>
              <a:rPr lang="en-US" b="1" i="1">
                <a:solidFill>
                  <a:srgbClr val="FF0000"/>
                </a:solidFill>
              </a:rPr>
              <a:t>T</a:t>
            </a:r>
            <a:r>
              <a:rPr lang="en-US" b="1" baseline="-25000">
                <a:solidFill>
                  <a:srgbClr val="FF0000"/>
                </a:solidFill>
              </a:rPr>
              <a:t>i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2362199" y="4117975"/>
            <a:ext cx="2309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“</a:t>
            </a:r>
            <a:r>
              <a:rPr lang="en-US" b="1" dirty="0">
                <a:solidFill>
                  <a:srgbClr val="C00000"/>
                </a:solidFill>
              </a:rPr>
              <a:t>Pre-Equilibrium”?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3200400" y="51196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400080"/>
                </a:solidFill>
              </a:rPr>
              <a:t>Jet Re-interaction √(</a:t>
            </a:r>
            <a:r>
              <a:rPr lang="en-US" b="1" i="1">
                <a:solidFill>
                  <a:srgbClr val="400080"/>
                </a:solidFill>
              </a:rPr>
              <a:t>T</a:t>
            </a:r>
            <a:r>
              <a:rPr lang="en-US" b="1" baseline="-25000">
                <a:solidFill>
                  <a:srgbClr val="400080"/>
                </a:solidFill>
              </a:rPr>
              <a:t>i</a:t>
            </a:r>
            <a:r>
              <a:rPr lang="en-US" b="1" i="1">
                <a:solidFill>
                  <a:srgbClr val="400080"/>
                </a:solidFill>
              </a:rPr>
              <a:t>x√s)</a:t>
            </a:r>
            <a:endParaRPr lang="en-US" b="1">
              <a:solidFill>
                <a:srgbClr val="400080"/>
              </a:solidFill>
            </a:endParaRP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4419600" y="60975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8040"/>
                </a:solidFill>
              </a:rPr>
              <a:t>pQCD Prompt </a:t>
            </a:r>
            <a:r>
              <a:rPr lang="en-US" b="1" i="1">
                <a:solidFill>
                  <a:srgbClr val="008040"/>
                </a:solidFill>
              </a:rPr>
              <a:t>x√s</a:t>
            </a:r>
            <a:endParaRPr lang="en-US" b="1">
              <a:solidFill>
                <a:srgbClr val="008040"/>
              </a:solidFill>
            </a:endParaRP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5791200" y="1906588"/>
            <a:ext cx="3124200" cy="30464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333FF"/>
                </a:solidFill>
                <a:latin typeface="Times" pitchFamily="18" charset="0"/>
              </a:rPr>
              <a:t>Photons are  result of convolutions of the emissions from the 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</a:rPr>
              <a:t>entire </a:t>
            </a:r>
            <a:r>
              <a:rPr lang="en-US" sz="2400" b="1" dirty="0">
                <a:solidFill>
                  <a:srgbClr val="3333FF"/>
                </a:solidFill>
                <a:latin typeface="Times" pitchFamily="18" charset="0"/>
              </a:rPr>
              <a:t>history of the nuclear collision, so we need 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</a:rPr>
              <a:t>rates</a:t>
            </a:r>
            <a:r>
              <a:rPr lang="en-US" sz="2400" b="1" dirty="0">
                <a:solidFill>
                  <a:srgbClr val="3333FF"/>
                </a:solidFill>
                <a:latin typeface="Times" pitchFamily="18" charset="0"/>
              </a:rPr>
              <a:t> &amp; a 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</a:rPr>
              <a:t>model for evolution</a:t>
            </a:r>
            <a:r>
              <a:rPr lang="en-US" sz="2400" b="1" dirty="0">
                <a:solidFill>
                  <a:srgbClr val="3333FF"/>
                </a:solidFill>
                <a:latin typeface="Times" pitchFamily="18" charset="0"/>
              </a:rPr>
              <a:t>.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6656388" y="5470525"/>
            <a:ext cx="2335212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Hydrodynamics.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Cascades.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Fire-balls.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Cascade+Hydro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sp>
        <p:nvSpPr>
          <p:cNvPr id="8212" name="Text Box 24"/>
          <p:cNvSpPr txBox="1">
            <a:spLocks noChangeArrowheads="1"/>
          </p:cNvSpPr>
          <p:nvPr/>
        </p:nvSpPr>
        <p:spPr bwMode="auto">
          <a:xfrm>
            <a:off x="4138613" y="4662488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66"/>
                </a:solidFill>
              </a:rPr>
              <a:t>“New”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92150"/>
            <a:ext cx="4800600" cy="3346450"/>
          </a:xfr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752600" y="0"/>
            <a:ext cx="6248400" cy="762000"/>
          </a:xfrm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Intermediate Mass; NA50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762000"/>
            <a:ext cx="3879850" cy="3024188"/>
          </a:xfrm>
          <a:noFill/>
        </p:spPr>
      </p:pic>
      <p:pic>
        <p:nvPicPr>
          <p:cNvPr id="4710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264944" y="3166269"/>
            <a:ext cx="3262312" cy="4191000"/>
          </a:xfr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04800" y="48006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Kvasnikova,  Gale, &amp; Srivastava, 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PRC 65 (2002) 064903.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441325" y="5486400"/>
            <a:ext cx="40703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Acceptance and detector resolution</a:t>
            </a: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accurately modeled.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52400" y="6415088"/>
            <a:ext cx="507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See also Rapp &amp; Shuryak, PLB 473 (2000) 13.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50875"/>
          </a:xfrm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</a:rPr>
              <a:t>Photons: pre-equilibrium vs. thermal</a:t>
            </a:r>
            <a:r>
              <a:rPr lang="en-US" sz="3200" smtClean="0"/>
              <a:t> </a:t>
            </a:r>
          </a:p>
        </p:txBody>
      </p:sp>
      <p:pic>
        <p:nvPicPr>
          <p:cNvPr id="48131" name="Picture 3" descr="dndt_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4413"/>
            <a:ext cx="44958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r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21038"/>
            <a:ext cx="42767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" y="4283075"/>
            <a:ext cx="4724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 short emission time in the PCM, 90% of photons before 0.3 fm/c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 hydrodynamic calculation with τ</a:t>
            </a:r>
            <a:r>
              <a:rPr lang="en-US" sz="2000" baseline="-25000">
                <a:solidFill>
                  <a:srgbClr val="0000FF"/>
                </a:solidFill>
                <a:latin typeface="Tahoma" panose="020B0604030504040204" pitchFamily="34" charset="0"/>
              </a:rPr>
              <a:t>0</a:t>
            </a: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=0.3 fm/c allows for a smooth continuation of emission rate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 caveat: medium not equilibrated at </a:t>
            </a:r>
            <a:r>
              <a:rPr lang="el-GR" sz="2000">
                <a:solidFill>
                  <a:srgbClr val="0000FF"/>
                </a:solidFill>
                <a:latin typeface="Tahoma" panose="020B0604030504040204" pitchFamily="34" charset="0"/>
              </a:rPr>
              <a:t>τ</a:t>
            </a:r>
            <a:r>
              <a:rPr lang="en-US" sz="2000" baseline="-25000">
                <a:solidFill>
                  <a:srgbClr val="0000FF"/>
                </a:solidFill>
                <a:latin typeface="Tahoma" panose="020B0604030504040204" pitchFamily="34" charset="0"/>
              </a:rPr>
              <a:t>0</a:t>
            </a:r>
            <a:endParaRPr lang="el-GR" sz="2000" baseline="-25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724400" y="1066800"/>
            <a:ext cx="4191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pre-equilibrium contributions are easier identified at large p</a:t>
            </a:r>
            <a:r>
              <a:rPr lang="en-US" sz="2000" baseline="-25000">
                <a:solidFill>
                  <a:srgbClr val="FF33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window of opportunity above p</a:t>
            </a:r>
            <a:r>
              <a:rPr lang="en-US" sz="2000" baseline="-25000">
                <a:solidFill>
                  <a:srgbClr val="0080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=2 GeV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</a:rPr>
              <a:t>at 1 GeV, need to take thermal contributions into account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7325"/>
            <a:ext cx="6629400" cy="650875"/>
          </a:xfrm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Photons: HBT Interferometry</a:t>
            </a:r>
          </a:p>
        </p:txBody>
      </p:sp>
      <p:pic>
        <p:nvPicPr>
          <p:cNvPr id="49155" name="Picture 3" descr="1_os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914400"/>
            <a:ext cx="3351212" cy="5181600"/>
          </a:xfr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0" y="1447800"/>
            <a:ext cx="21336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p</a:t>
            </a:r>
            <a:r>
              <a:rPr lang="en-US" sz="2000" baseline="-25000">
                <a:solidFill>
                  <a:srgbClr val="FF33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FF3300"/>
                </a:solidFill>
                <a:latin typeface="Tahoma" panose="020B0604030504040204" pitchFamily="34" charset="0"/>
              </a:rPr>
              <a:t>=2 GeV: pre-thermal photons dominate, small radii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p</a:t>
            </a:r>
            <a:r>
              <a:rPr lang="en-US" sz="2000" baseline="-25000">
                <a:solidFill>
                  <a:srgbClr val="008000"/>
                </a:solidFill>
                <a:latin typeface="Tahoma" panose="020B0604030504040204" pitchFamily="34" charset="0"/>
              </a:rPr>
              <a:t>t</a:t>
            </a:r>
            <a:r>
              <a:rPr lang="en-US" sz="2000">
                <a:solidFill>
                  <a:srgbClr val="008000"/>
                </a:solidFill>
                <a:latin typeface="Tahoma" panose="020B0604030504040204" pitchFamily="34" charset="0"/>
              </a:rPr>
              <a:t>=1 GeV: superposition of pre- &amp; thermal photons: increase in radii</a:t>
            </a:r>
          </a:p>
        </p:txBody>
      </p:sp>
      <p:pic>
        <p:nvPicPr>
          <p:cNvPr id="49157" name="Picture 5" descr="2_os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914400"/>
            <a:ext cx="3351213" cy="5181600"/>
          </a:xfr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65125" y="6197600"/>
            <a:ext cx="555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8000"/>
                </a:solidFill>
              </a:rPr>
              <a:t>Bass, Mueller, &amp; Srivastava, PRL 93 (2004) 16230;</a:t>
            </a:r>
          </a:p>
          <a:p>
            <a:pPr eaLnBrk="1" hangingPunct="1"/>
            <a:r>
              <a:rPr lang="en-US" b="1">
                <a:solidFill>
                  <a:srgbClr val="008000"/>
                </a:solidFill>
              </a:rPr>
              <a:t>Srivastava, PRC 71 (2005) 034905.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304800"/>
            <a:ext cx="7696200" cy="808038"/>
          </a:xfrm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3333FF"/>
                </a:solidFill>
              </a:rPr>
              <a:t>Elliptic Flow of Thermal Dileptons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3938588"/>
            <a:ext cx="2840037" cy="2187575"/>
          </a:xfrm>
          <a:noFill/>
        </p:spPr>
      </p:pic>
      <p:pic>
        <p:nvPicPr>
          <p:cNvPr id="542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1600200"/>
            <a:ext cx="2997200" cy="2185988"/>
          </a:xfrm>
          <a:noFill/>
        </p:spPr>
      </p:pic>
      <p:pic>
        <p:nvPicPr>
          <p:cNvPr id="542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1613" y="3938588"/>
            <a:ext cx="2771775" cy="2187575"/>
          </a:xfrm>
          <a:noFill/>
        </p:spPr>
      </p:pic>
      <p:pic>
        <p:nvPicPr>
          <p:cNvPr id="5427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3124200" cy="218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Elliptic Flow of Decay Photons</a:t>
            </a:r>
          </a:p>
        </p:txBody>
      </p:sp>
      <p:pic>
        <p:nvPicPr>
          <p:cNvPr id="6041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4495800" cy="3502025"/>
          </a:xfrm>
          <a:noFill/>
        </p:spPr>
      </p:pic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4937125" y="2474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0421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854200"/>
            <a:ext cx="4343400" cy="3243263"/>
          </a:xfrm>
          <a:noFill/>
        </p:spPr>
      </p:pic>
      <p:pic>
        <p:nvPicPr>
          <p:cNvPr id="60422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414963"/>
            <a:ext cx="4038600" cy="1366837"/>
          </a:xfrm>
        </p:spPr>
      </p:pic>
      <p:sp>
        <p:nvSpPr>
          <p:cNvPr id="60423" name="Line 14"/>
          <p:cNvSpPr>
            <a:spLocks noChangeShapeType="1"/>
          </p:cNvSpPr>
          <p:nvPr/>
        </p:nvSpPr>
        <p:spPr bwMode="auto">
          <a:xfrm>
            <a:off x="5791200" y="3429000"/>
            <a:ext cx="9144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424" name="Text Box 15"/>
          <p:cNvSpPr txBox="1">
            <a:spLocks noChangeArrowheads="1"/>
          </p:cNvSpPr>
          <p:nvPr/>
        </p:nvSpPr>
        <p:spPr bwMode="auto">
          <a:xfrm>
            <a:off x="6842125" y="3157538"/>
            <a:ext cx="1325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  <a:latin typeface="Symbol" panose="05050102010706020507" pitchFamily="18" charset="2"/>
              </a:rPr>
              <a:t>d </a:t>
            </a:r>
            <a:r>
              <a:rPr lang="en-US" b="1">
                <a:solidFill>
                  <a:srgbClr val="3333FF"/>
                </a:solidFill>
              </a:rPr>
              <a:t>~0.2 GeV</a:t>
            </a:r>
          </a:p>
        </p:txBody>
      </p:sp>
      <p:sp>
        <p:nvSpPr>
          <p:cNvPr id="60425" name="Text Box 16"/>
          <p:cNvSpPr txBox="1">
            <a:spLocks noChangeArrowheads="1"/>
          </p:cNvSpPr>
          <p:nvPr/>
        </p:nvSpPr>
        <p:spPr bwMode="auto">
          <a:xfrm>
            <a:off x="4784725" y="5446713"/>
            <a:ext cx="340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Layek, Chatterjee, Srivastava,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PRC 74 (2006) 044901.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raa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828800"/>
            <a:ext cx="4876800" cy="3967163"/>
          </a:xfrm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95400"/>
          </a:xfr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Theoretical Interpretation of High-</a:t>
            </a:r>
            <a:r>
              <a:rPr lang="en-US" altLang="ja-JP" sz="4000" b="1" dirty="0" err="1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p</a:t>
            </a:r>
            <a:r>
              <a:rPr lang="en-US" altLang="ja-JP" sz="4000" b="1" baseline="-25000" dirty="0" err="1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T</a:t>
            </a:r>
            <a:r>
              <a:rPr lang="en-US" altLang="ja-JP" sz="4000" b="1" dirty="0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r>
              <a:rPr lang="el-GR" altLang="ja-JP" sz="4000" b="1" dirty="0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π</a:t>
            </a:r>
            <a:r>
              <a:rPr lang="en-US" altLang="ja-JP" sz="4000" b="1" baseline="30000" dirty="0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0</a:t>
            </a:r>
            <a:r>
              <a:rPr lang="en-US" altLang="ja-JP" sz="4000" b="1" dirty="0" smtClean="0">
                <a:solidFill>
                  <a:srgbClr val="FFCC00"/>
                </a:solidFill>
                <a:latin typeface="Times New Roman" pitchFamily="18" charset="0"/>
                <a:ea typeface="MS PGothic" pitchFamily="34" charset="-128"/>
              </a:rPr>
              <a:t> Suppression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2405063"/>
            <a:ext cx="7010400" cy="3544886"/>
            <a:chOff x="1152" y="1569"/>
            <a:chExt cx="4416" cy="2233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3024" y="1569"/>
              <a:ext cx="2544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200" b="1" dirty="0" smtClean="0">
                  <a:solidFill>
                    <a:srgbClr val="000000"/>
                  </a:solidFill>
                  <a:latin typeface="Times"/>
                </a:rPr>
                <a:t>Large suppression implies large energy loss. Model calculations indicate high gluon densities </a:t>
              </a:r>
              <a:r>
                <a:rPr lang="en-US" sz="2200" b="1" dirty="0" err="1" smtClean="0">
                  <a:solidFill>
                    <a:srgbClr val="000000"/>
                  </a:solidFill>
                  <a:latin typeface="Times"/>
                </a:rPr>
                <a:t>dN</a:t>
              </a:r>
              <a:r>
                <a:rPr lang="en-US" sz="2200" b="1" baseline="-25000" dirty="0" err="1" smtClean="0">
                  <a:solidFill>
                    <a:srgbClr val="000000"/>
                  </a:solidFill>
                  <a:latin typeface="Times"/>
                </a:rPr>
                <a:t>g</a:t>
              </a:r>
              <a:r>
                <a:rPr lang="en-US" sz="2200" b="1" dirty="0" smtClean="0">
                  <a:solidFill>
                    <a:srgbClr val="000000"/>
                  </a:solidFill>
                  <a:latin typeface="Times"/>
                </a:rPr>
                <a:t>/</a:t>
              </a:r>
              <a:r>
                <a:rPr lang="en-US" sz="2200" b="1" dirty="0" err="1" smtClean="0">
                  <a:solidFill>
                    <a:srgbClr val="000000"/>
                  </a:solidFill>
                  <a:latin typeface="Times"/>
                </a:rPr>
                <a:t>dy</a:t>
              </a:r>
              <a:r>
                <a:rPr lang="en-US" sz="2200" b="1" dirty="0" smtClean="0">
                  <a:solidFill>
                    <a:srgbClr val="000000"/>
                  </a:solidFill>
                  <a:latin typeface="Times"/>
                </a:rPr>
                <a:t> ~ 1100 </a:t>
              </a:r>
            </a:p>
            <a:p>
              <a:pPr>
                <a:lnSpc>
                  <a:spcPts val="32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 Implies</a:t>
              </a:r>
              <a:r>
                <a:rPr lang="en-US" sz="2200" b="1" dirty="0" smtClean="0">
                  <a:solidFill>
                    <a:srgbClr val="1F497D"/>
                  </a:solidFill>
                  <a:latin typeface="Times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Times"/>
                </a:rPr>
                <a:t>large energy density</a:t>
              </a:r>
              <a:r>
                <a:rPr lang="en-US" sz="2200" b="1" dirty="0" smtClean="0">
                  <a:solidFill>
                    <a:srgbClr val="1F497D"/>
                  </a:solidFill>
                  <a:latin typeface="Times"/>
                </a:rPr>
                <a:t> 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(as do also  E</a:t>
              </a:r>
              <a:r>
                <a:rPr lang="en-US" sz="2200" b="1" baseline="-25000" dirty="0" smtClean="0">
                  <a:solidFill>
                    <a:srgbClr val="0100AE"/>
                  </a:solidFill>
                  <a:latin typeface="Times"/>
                </a:rPr>
                <a:t>T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 measurements)  </a:t>
              </a:r>
              <a:r>
                <a:rPr lang="en-US" sz="2200" b="1" dirty="0" smtClean="0">
                  <a:solidFill>
                    <a:srgbClr val="0100AE"/>
                  </a:solidFill>
                  <a:latin typeface="Symbol" pitchFamily="18" charset="2"/>
                </a:rPr>
                <a:t>e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 &gt; 10 </a:t>
              </a:r>
              <a:r>
                <a:rPr lang="en-US" sz="2200" b="1" dirty="0" err="1" smtClean="0">
                  <a:solidFill>
                    <a:srgbClr val="0100AE"/>
                  </a:solidFill>
                  <a:latin typeface="Times"/>
                </a:rPr>
                <a:t>GeV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/fm</a:t>
              </a:r>
              <a:r>
                <a:rPr lang="en-US" sz="2200" b="1" baseline="30000" dirty="0" smtClean="0">
                  <a:solidFill>
                    <a:srgbClr val="0100AE"/>
                  </a:solidFill>
                  <a:latin typeface="Times"/>
                </a:rPr>
                <a:t>3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 well</a:t>
              </a:r>
              <a:r>
                <a:rPr lang="en-US" sz="2200" b="1" dirty="0" smtClean="0">
                  <a:solidFill>
                    <a:srgbClr val="1F497D"/>
                  </a:solidFill>
                  <a:latin typeface="Times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Times"/>
                </a:rPr>
                <a:t>above critical energy density</a:t>
              </a:r>
              <a:r>
                <a:rPr lang="en-US" sz="2200" b="1" dirty="0" smtClean="0">
                  <a:solidFill>
                    <a:srgbClr val="1F497D"/>
                  </a:solidFill>
                  <a:latin typeface="Times"/>
                </a:rPr>
                <a:t>  </a:t>
              </a:r>
              <a:r>
                <a:rPr lang="en-US" sz="2200" b="1" dirty="0" err="1" smtClean="0">
                  <a:solidFill>
                    <a:srgbClr val="0100AE"/>
                  </a:solidFill>
                  <a:latin typeface="Symbol" pitchFamily="18" charset="2"/>
                </a:rPr>
                <a:t>e</a:t>
              </a:r>
              <a:r>
                <a:rPr lang="en-US" sz="2200" b="1" baseline="-25000" dirty="0" err="1" smtClean="0">
                  <a:solidFill>
                    <a:srgbClr val="0100AE"/>
                  </a:solidFill>
                  <a:latin typeface="Times"/>
                </a:rPr>
                <a:t>crit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 ~ 1 </a:t>
              </a:r>
              <a:r>
                <a:rPr lang="en-US" sz="2200" b="1" dirty="0" err="1" smtClean="0">
                  <a:solidFill>
                    <a:srgbClr val="0100AE"/>
                  </a:solidFill>
                  <a:latin typeface="Times"/>
                </a:rPr>
                <a:t>GeV</a:t>
              </a:r>
              <a:r>
                <a:rPr lang="en-US" sz="2200" b="1" dirty="0" smtClean="0">
                  <a:solidFill>
                    <a:srgbClr val="0100AE"/>
                  </a:solidFill>
                  <a:latin typeface="Times"/>
                </a:rPr>
                <a:t>/fm</a:t>
              </a:r>
              <a:r>
                <a:rPr lang="en-US" sz="2200" b="1" baseline="30000" dirty="0" smtClean="0">
                  <a:solidFill>
                    <a:srgbClr val="0100AE"/>
                  </a:solidFill>
                  <a:latin typeface="Times"/>
                </a:rPr>
                <a:t>3</a:t>
              </a:r>
              <a:endParaRPr lang="en-US" sz="2200" b="1" dirty="0">
                <a:solidFill>
                  <a:srgbClr val="0100AE"/>
                </a:solidFill>
                <a:latin typeface="Times"/>
              </a:endParaRPr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2208" y="2448"/>
              <a:ext cx="192" cy="480"/>
            </a:xfrm>
            <a:prstGeom prst="downArrow">
              <a:avLst>
                <a:gd name="adj1" fmla="val 50000"/>
                <a:gd name="adj2" fmla="val 62500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1152" y="2144"/>
              <a:ext cx="16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80"/>
                  </a:solidFill>
                </a:rPr>
                <a:t>Strong Suppression!</a:t>
              </a:r>
            </a:p>
          </p:txBody>
        </p:sp>
      </p:grp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6093619"/>
            <a:ext cx="3421062" cy="6381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8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685800"/>
          </a:xfrm>
          <a:solidFill>
            <a:schemeClr val="folHlink"/>
          </a:solidFill>
          <a:ln>
            <a:solidFill>
              <a:srgbClr val="660033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QGP or Hot Hadrons? Enter WA98</a:t>
            </a:r>
          </a:p>
        </p:txBody>
      </p:sp>
      <p:pic>
        <p:nvPicPr>
          <p:cNvPr id="15363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39863"/>
            <a:ext cx="4724400" cy="3902075"/>
          </a:xfrm>
          <a:noFill/>
        </p:spPr>
      </p:pic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288925" y="5675313"/>
            <a:ext cx="4006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Huovinen et al, PLB 535 (2002) 109.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QGP or  hadrons (</a:t>
            </a:r>
            <a:r>
              <a:rPr lang="en-US" b="1">
                <a:solidFill>
                  <a:srgbClr val="FF0000"/>
                </a:solidFill>
              </a:rPr>
              <a:t> n</a:t>
            </a:r>
            <a:r>
              <a:rPr lang="en-US" b="1" baseline="-25000">
                <a:solidFill>
                  <a:srgbClr val="FF0000"/>
                </a:solidFill>
              </a:rPr>
              <a:t>had</a:t>
            </a:r>
            <a:r>
              <a:rPr lang="en-US" b="1">
                <a:solidFill>
                  <a:srgbClr val="FF0000"/>
                </a:solidFill>
              </a:rPr>
              <a:t> &gt;&gt; 1/fm</a:t>
            </a:r>
            <a:r>
              <a:rPr lang="en-US" b="1" baseline="30000">
                <a:solidFill>
                  <a:srgbClr val="FF0000"/>
                </a:solidFill>
              </a:rPr>
              <a:t>3</a:t>
            </a:r>
            <a:r>
              <a:rPr lang="en-US" b="1" baseline="30000">
                <a:solidFill>
                  <a:srgbClr val="3333FF"/>
                </a:solidFill>
              </a:rPr>
              <a:t>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at T</a:t>
            </a:r>
            <a:r>
              <a:rPr lang="en-US" b="1" baseline="-25000">
                <a:solidFill>
                  <a:srgbClr val="FF0000"/>
                </a:solidFill>
              </a:rPr>
              <a:t>i </a:t>
            </a:r>
            <a:r>
              <a:rPr lang="en-US" b="1">
                <a:solidFill>
                  <a:srgbClr val="FF0000"/>
                </a:solidFill>
              </a:rPr>
              <a:t>= 245-275 MeV</a:t>
            </a:r>
            <a:r>
              <a:rPr lang="en-US" b="1">
                <a:solidFill>
                  <a:srgbClr val="3333FF"/>
                </a:solidFill>
              </a:rPr>
              <a:t>)</a:t>
            </a:r>
            <a:endParaRPr lang="en-US" b="1" baseline="30000">
              <a:solidFill>
                <a:srgbClr val="3333FF"/>
              </a:solidFill>
            </a:endParaRP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8001000" y="1817688"/>
            <a:ext cx="973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QGP</a:t>
            </a:r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7620000" y="4343400"/>
            <a:ext cx="14779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Hadrons</a:t>
            </a:r>
          </a:p>
          <a:p>
            <a:pPr eaLnBrk="1" hangingPunct="1"/>
            <a:r>
              <a:rPr lang="en-US" sz="2400">
                <a:solidFill>
                  <a:srgbClr val="3333FF"/>
                </a:solidFill>
              </a:rPr>
              <a:t>(</a:t>
            </a:r>
            <a:r>
              <a:rPr lang="en-US" b="1">
                <a:solidFill>
                  <a:srgbClr val="FF0000"/>
                </a:solidFill>
              </a:rPr>
              <a:t>m</a:t>
            </a:r>
            <a:r>
              <a:rPr lang="en-US" b="1" baseline="-25000">
                <a:solidFill>
                  <a:srgbClr val="FF0000"/>
                </a:solidFill>
              </a:rPr>
              <a:t>had </a:t>
            </a:r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0</a:t>
            </a:r>
            <a:r>
              <a:rPr lang="en-US" b="1">
                <a:solidFill>
                  <a:srgbClr val="FF0000"/>
                </a:solidFill>
              </a:rPr>
              <a:t> at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 T</a:t>
            </a:r>
            <a:r>
              <a:rPr lang="en-US" b="1" baseline="-25000">
                <a:solidFill>
                  <a:srgbClr val="FF0000"/>
                </a:solidFill>
              </a:rPr>
              <a:t>i</a:t>
            </a:r>
            <a:r>
              <a:rPr lang="en-US" b="1">
                <a:solidFill>
                  <a:srgbClr val="FF0000"/>
                </a:solidFill>
              </a:rPr>
              <a:t>=205 MeV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for all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hadrons</a:t>
            </a:r>
            <a:r>
              <a:rPr lang="en-US" b="1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4724400" y="639762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Alam et al, PRC 63 (2001) 021901 ( R).</a:t>
            </a:r>
          </a:p>
        </p:txBody>
      </p:sp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3032125" y="2376488"/>
            <a:ext cx="1325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+ </a:t>
            </a:r>
            <a:r>
              <a:rPr lang="en-US" b="1">
                <a:solidFill>
                  <a:srgbClr val="3333FF"/>
                </a:solidFill>
              </a:rPr>
              <a:t>prompt </a:t>
            </a:r>
            <a:r>
              <a:rPr lang="en-US" b="1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</a:p>
        </p:txBody>
      </p:sp>
      <p:pic>
        <p:nvPicPr>
          <p:cNvPr id="15369" name="Picture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343025"/>
            <a:ext cx="3079750" cy="2466975"/>
          </a:xfrm>
          <a:noFill/>
        </p:spPr>
      </p:pic>
      <p:pic>
        <p:nvPicPr>
          <p:cNvPr id="15370" name="Picture 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38588"/>
            <a:ext cx="2981325" cy="2427287"/>
          </a:xfrm>
          <a:noFill/>
        </p:spPr>
      </p:pic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8072438" y="3641725"/>
            <a:ext cx="995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v</a:t>
            </a:r>
            <a:r>
              <a:rPr lang="en-US" sz="2000" b="1" baseline="-25000">
                <a:solidFill>
                  <a:srgbClr val="3333FF"/>
                </a:solidFill>
              </a:rPr>
              <a:t>0</a:t>
            </a:r>
            <a:r>
              <a:rPr lang="en-US" sz="2000" b="1">
                <a:solidFill>
                  <a:srgbClr val="3333FF"/>
                </a:solidFill>
              </a:rPr>
              <a:t>.ne.0</a:t>
            </a:r>
          </a:p>
        </p:txBody>
      </p:sp>
      <p:sp>
        <p:nvSpPr>
          <p:cNvPr id="15372" name="AutoShape 27"/>
          <p:cNvSpPr>
            <a:spLocks noChangeArrowheads="1"/>
          </p:cNvSpPr>
          <p:nvPr/>
        </p:nvSpPr>
        <p:spPr bwMode="auto">
          <a:xfrm rot="-1869368">
            <a:off x="7696200" y="3543300"/>
            <a:ext cx="4572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Partonic</a:t>
            </a:r>
            <a:r>
              <a:rPr lang="en-US" sz="3200" b="1" dirty="0" smtClean="0">
                <a:solidFill>
                  <a:schemeClr val="tx1"/>
                </a:solidFill>
              </a:rPr>
              <a:t> Processes for Production of Prompt Photons in </a:t>
            </a:r>
            <a:r>
              <a:rPr lang="en-US" sz="3200" b="1" dirty="0" err="1" smtClean="0">
                <a:solidFill>
                  <a:schemeClr val="tx1"/>
                </a:solidFill>
              </a:rPr>
              <a:t>Hadronic</a:t>
            </a:r>
            <a:r>
              <a:rPr lang="en-US" sz="3200" b="1" dirty="0" smtClean="0">
                <a:solidFill>
                  <a:schemeClr val="tx1"/>
                </a:solidFill>
              </a:rPr>
              <a:t> Collisions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04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" y="1295400"/>
            <a:ext cx="8753475" cy="2316163"/>
          </a:xfr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914400" y="4192604"/>
            <a:ext cx="1630363" cy="519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Compton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489325" y="4038600"/>
            <a:ext cx="2027238" cy="519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Annihilation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477000" y="3962400"/>
            <a:ext cx="2482850" cy="519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CC"/>
                </a:solidFill>
                <a:latin typeface="Arial" charset="0"/>
              </a:rPr>
              <a:t>Fragmentation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0" y="4800600"/>
            <a:ext cx="9144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3333FF"/>
                </a:solidFill>
              </a:rPr>
              <a:t>Calculate using NLO </a:t>
            </a:r>
            <a:r>
              <a:rPr lang="en-US" sz="2000" b="1" dirty="0" err="1">
                <a:solidFill>
                  <a:srgbClr val="3333FF"/>
                </a:solidFill>
              </a:rPr>
              <a:t>pQCD</a:t>
            </a:r>
            <a:r>
              <a:rPr lang="en-US" sz="2000" b="1" dirty="0">
                <a:solidFill>
                  <a:srgbClr val="3333FF"/>
                </a:solidFill>
              </a:rPr>
              <a:t> [with shadowing &amp; scaling with T</a:t>
            </a:r>
            <a:r>
              <a:rPr lang="en-US" sz="2000" b="1" baseline="-25000" dirty="0">
                <a:solidFill>
                  <a:srgbClr val="3333FF"/>
                </a:solidFill>
              </a:rPr>
              <a:t>AA</a:t>
            </a:r>
            <a:r>
              <a:rPr lang="en-US" sz="2000" b="1" dirty="0">
                <a:solidFill>
                  <a:srgbClr val="3333FF"/>
                </a:solidFill>
              </a:rPr>
              <a:t>(b) for AA,</a:t>
            </a:r>
          </a:p>
          <a:p>
            <a:pPr eaLnBrk="1" hangingPunct="1"/>
            <a:r>
              <a:rPr lang="en-US" sz="2000" b="1" dirty="0" err="1">
                <a:solidFill>
                  <a:srgbClr val="660033"/>
                </a:solidFill>
              </a:rPr>
              <a:t>partons</a:t>
            </a:r>
            <a:r>
              <a:rPr lang="en-US" sz="2000" b="1" dirty="0">
                <a:solidFill>
                  <a:srgbClr val="660033"/>
                </a:solidFill>
              </a:rPr>
              <a:t> remain confined to individual nucleons</a:t>
            </a:r>
            <a:r>
              <a:rPr lang="en-US" sz="2000" b="1" dirty="0">
                <a:solidFill>
                  <a:srgbClr val="3333FF"/>
                </a:solidFill>
              </a:rPr>
              <a:t>; do not forget the </a:t>
            </a:r>
            <a:r>
              <a:rPr lang="en-US" sz="2000" b="1" dirty="0" err="1">
                <a:solidFill>
                  <a:srgbClr val="3333FF"/>
                </a:solidFill>
              </a:rPr>
              <a:t>iso</a:t>
            </a:r>
            <a:r>
              <a:rPr lang="en-US" sz="2000" b="1" dirty="0">
                <a:solidFill>
                  <a:srgbClr val="3333FF"/>
                </a:solidFill>
              </a:rPr>
              <a:t>-spin! ]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</a:rPr>
              <a:t>The quarks will lose energy </a:t>
            </a:r>
            <a:r>
              <a:rPr lang="en-US" b="1" i="1" dirty="0">
                <a:solidFill>
                  <a:srgbClr val="660033"/>
                </a:solidFill>
              </a:rPr>
              <a:t>before fragmenting</a:t>
            </a:r>
            <a:r>
              <a:rPr lang="en-US" b="1" dirty="0">
                <a:solidFill>
                  <a:srgbClr val="008000"/>
                </a:solidFill>
              </a:rPr>
              <a:t> if there is QGP; suppressing the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</a:rPr>
              <a:t>fragmentation contribution.</a:t>
            </a:r>
          </a:p>
          <a:p>
            <a:pPr eaLnBrk="1" hangingPunct="1"/>
            <a:r>
              <a:rPr lang="en-US" b="1" dirty="0">
                <a:solidFill>
                  <a:srgbClr val="660033"/>
                </a:solidFill>
              </a:rPr>
              <a:t>See e.g., </a:t>
            </a:r>
            <a:r>
              <a:rPr lang="en-US" b="1" dirty="0" err="1">
                <a:solidFill>
                  <a:srgbClr val="660033"/>
                </a:solidFill>
              </a:rPr>
              <a:t>Jeon</a:t>
            </a:r>
            <a:r>
              <a:rPr lang="en-US" b="1" dirty="0">
                <a:solidFill>
                  <a:srgbClr val="660033"/>
                </a:solidFill>
              </a:rPr>
              <a:t>, </a:t>
            </a:r>
            <a:r>
              <a:rPr lang="en-US" b="1" dirty="0" err="1">
                <a:solidFill>
                  <a:srgbClr val="660033"/>
                </a:solidFill>
              </a:rPr>
              <a:t>Jalilian</a:t>
            </a:r>
            <a:r>
              <a:rPr lang="en-US" b="1" dirty="0">
                <a:solidFill>
                  <a:srgbClr val="660033"/>
                </a:solidFill>
              </a:rPr>
              <a:t>-Marian, </a:t>
            </a:r>
            <a:r>
              <a:rPr lang="en-US" b="1" dirty="0" err="1">
                <a:solidFill>
                  <a:srgbClr val="660033"/>
                </a:solidFill>
              </a:rPr>
              <a:t>Sarcevic</a:t>
            </a:r>
            <a:r>
              <a:rPr lang="en-US" b="1" dirty="0">
                <a:solidFill>
                  <a:srgbClr val="660033"/>
                </a:solidFill>
              </a:rPr>
              <a:t>, NPA 715 (2003) 795, “QM-2002”.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036638"/>
          </a:xfrm>
          <a:solidFill>
            <a:schemeClr val="folHlink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In the QGP we also have: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4038600" cy="3500438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4799012"/>
            <a:ext cx="396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3333FF"/>
                </a:solidFill>
              </a:rPr>
              <a:t>Annihilation with </a:t>
            </a:r>
            <a:r>
              <a:rPr lang="en-US" b="1" dirty="0" err="1">
                <a:solidFill>
                  <a:srgbClr val="3333FF"/>
                </a:solidFill>
              </a:rPr>
              <a:t>scatterring</a:t>
            </a:r>
            <a:r>
              <a:rPr lang="en-US" b="1" dirty="0">
                <a:solidFill>
                  <a:srgbClr val="3333FF"/>
                </a:solidFill>
              </a:rPr>
              <a:t>;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First </a:t>
            </a:r>
            <a:r>
              <a:rPr lang="en-US" b="1" i="1" dirty="0">
                <a:solidFill>
                  <a:srgbClr val="3333FF"/>
                </a:solidFill>
              </a:rPr>
              <a:t>calculated by </a:t>
            </a:r>
            <a:r>
              <a:rPr lang="en-US" b="1" i="1" dirty="0" err="1">
                <a:solidFill>
                  <a:srgbClr val="FF0000"/>
                </a:solidFill>
              </a:rPr>
              <a:t>Aurenche</a:t>
            </a:r>
            <a:r>
              <a:rPr lang="en-US" b="1" i="1" dirty="0">
                <a:solidFill>
                  <a:srgbClr val="FF0000"/>
                </a:solidFill>
              </a:rPr>
              <a:t> et al,</a:t>
            </a:r>
          </a:p>
          <a:p>
            <a:pPr eaLnBrk="1" hangingPunct="1"/>
            <a:r>
              <a:rPr lang="en-US" b="1" i="1" dirty="0">
                <a:solidFill>
                  <a:srgbClr val="3333FF"/>
                </a:solidFill>
              </a:rPr>
              <a:t>PRD 58 (1998) 085003.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2719388"/>
          </a:xfrm>
          <a:noFill/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495800" y="4267200"/>
            <a:ext cx="4484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Medium induced bremsstrahlung;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First </a:t>
            </a:r>
            <a:r>
              <a:rPr lang="en-US" b="1">
                <a:solidFill>
                  <a:srgbClr val="3333FF"/>
                </a:solidFill>
              </a:rPr>
              <a:t>calculated by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Zakharov</a:t>
            </a:r>
            <a:r>
              <a:rPr lang="en-US" b="1">
                <a:solidFill>
                  <a:srgbClr val="FF0000"/>
                </a:solidFill>
              </a:rPr>
              <a:t>,</a:t>
            </a:r>
          </a:p>
          <a:p>
            <a:pPr eaLnBrk="1" hangingPunct="1"/>
            <a:r>
              <a:rPr lang="en-US" b="1">
                <a:solidFill>
                  <a:srgbClr val="3333FF"/>
                </a:solidFill>
              </a:rPr>
              <a:t>JETP Lett. 80 (2004) 1;</a:t>
            </a:r>
            <a:endParaRPr lang="en-US" b="1">
              <a:solidFill>
                <a:srgbClr val="FF0000"/>
              </a:solidFill>
            </a:endParaRPr>
          </a:p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Turbide et al,</a:t>
            </a:r>
            <a:r>
              <a:rPr lang="en-US" b="1">
                <a:solidFill>
                  <a:srgbClr val="3333FF"/>
                </a:solidFill>
              </a:rPr>
              <a:t> PRC 72 (2005) 014905.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Zhang, Kang, &amp; Wang,</a:t>
            </a:r>
            <a:r>
              <a:rPr lang="en-US" b="1">
                <a:solidFill>
                  <a:srgbClr val="3333FF"/>
                </a:solidFill>
              </a:rPr>
              <a:t> hep-ph/0609159.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527925" y="1524000"/>
            <a:ext cx="374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0" y="5833514"/>
            <a:ext cx="9144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Complete leading order results: Arnold, Moore, </a:t>
            </a:r>
            <a:r>
              <a:rPr lang="en-US" sz="2000" b="1" dirty="0" err="1"/>
              <a:t>Yaffe</a:t>
            </a:r>
            <a:r>
              <a:rPr lang="en-US" sz="2000" b="1" dirty="0"/>
              <a:t>, </a:t>
            </a:r>
            <a:r>
              <a:rPr lang="en-US" sz="2000" b="1" dirty="0" smtClean="0"/>
              <a:t>JHEP </a:t>
            </a:r>
            <a:r>
              <a:rPr lang="en-US" sz="2000" b="1" dirty="0"/>
              <a:t>0112 (2001) 009</a:t>
            </a:r>
            <a:r>
              <a:rPr lang="en-US" sz="2000" b="1" dirty="0" smtClean="0"/>
              <a:t>. NLO is at most 20% and similar in shape (see </a:t>
            </a:r>
            <a:r>
              <a:rPr lang="en-IN" sz="2000" b="1" dirty="0" smtClean="0"/>
              <a:t>JHEP </a:t>
            </a:r>
            <a:r>
              <a:rPr lang="en-IN" sz="2000" b="1" dirty="0"/>
              <a:t>1305 (2013) </a:t>
            </a:r>
            <a:r>
              <a:rPr lang="en-IN" sz="2000" b="1" dirty="0" smtClean="0"/>
              <a:t>010).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4530</TotalTime>
  <Words>3466</Words>
  <Application>Microsoft Office PowerPoint</Application>
  <PresentationFormat>On-screen Show (4:3)</PresentationFormat>
  <Paragraphs>524</Paragraphs>
  <Slides>76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111" baseType="lpstr">
      <vt:lpstr>MS PGothic</vt:lpstr>
      <vt:lpstr>MS PGothic</vt:lpstr>
      <vt:lpstr>Andalus</vt:lpstr>
      <vt:lpstr>Arial</vt:lpstr>
      <vt:lpstr>Arial Black</vt:lpstr>
      <vt:lpstr>Arial Rounded MT Bold</vt:lpstr>
      <vt:lpstr>Book Antiqua</vt:lpstr>
      <vt:lpstr>Calibri</vt:lpstr>
      <vt:lpstr>Comic Sans MS</vt:lpstr>
      <vt:lpstr>Constantia</vt:lpstr>
      <vt:lpstr>Garamond</vt:lpstr>
      <vt:lpstr>Georgia</vt:lpstr>
      <vt:lpstr>Lucida Calligraphy</vt:lpstr>
      <vt:lpstr>Symbol</vt:lpstr>
      <vt:lpstr>Tahoma</vt:lpstr>
      <vt:lpstr>Times</vt:lpstr>
      <vt:lpstr>Times New Roman</vt:lpstr>
      <vt:lpstr>Wingdings</vt:lpstr>
      <vt:lpstr>Default Design</vt:lpstr>
      <vt:lpstr>1_Default Design</vt:lpstr>
      <vt:lpstr>Office Theme</vt:lpstr>
      <vt:lpstr>2_Office Theme</vt:lpstr>
      <vt:lpstr>3_Office Theme</vt:lpstr>
      <vt:lpstr>2_Default Design</vt:lpstr>
      <vt:lpstr>3_Default Design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Equation</vt:lpstr>
      <vt:lpstr>Acrobat Document</vt:lpstr>
      <vt:lpstr>  Exploring Quark Gluon Plasma  using Photons   </vt:lpstr>
      <vt:lpstr>Quantum Chromo Dynamics</vt:lpstr>
      <vt:lpstr>PowerPoint Presentation</vt:lpstr>
      <vt:lpstr>PowerPoint Presentation</vt:lpstr>
      <vt:lpstr>The Information Content of EM Probes</vt:lpstr>
      <vt:lpstr>PowerPoint Presentation</vt:lpstr>
      <vt:lpstr>Direct Photons Different Sources - Different Slopes</vt:lpstr>
      <vt:lpstr>Partonic Processes for Production of Prompt Photons in Hadronic Collisions</vt:lpstr>
      <vt:lpstr>In the QGP we also have:</vt:lpstr>
      <vt:lpstr>Examples of Hadronic Processes Involving  p &amp; r for Production of Photons</vt:lpstr>
      <vt:lpstr>Complete Leading Order Rates from QGP &amp; Exhaustive Reactions in Hadronic Matter</vt:lpstr>
      <vt:lpstr>Upper Limit of Single Photons, WA80</vt:lpstr>
      <vt:lpstr>WA98: 2-loop  Complete O(aS) for QGP  &amp;   pra1 Exhaustive Hadronic Reactions for hadrons</vt:lpstr>
      <vt:lpstr>Interaction of hard-scattered parton with dense matter</vt:lpstr>
      <vt:lpstr>Jet-Initiated EM Radiations from QGP</vt:lpstr>
      <vt:lpstr>Jet-Photon Conversion: Rates</vt:lpstr>
      <vt:lpstr>Photons from Passage of Jets through QGP</vt:lpstr>
      <vt:lpstr>FMS Results: Comparison to Data</vt:lpstr>
      <vt:lpstr>AMY and One-Stop Treatment of  Jet-Quenching and Jet-Initiated Photons</vt:lpstr>
      <vt:lpstr>Parton Cascade Model</vt:lpstr>
      <vt:lpstr>PowerPoint Presentation</vt:lpstr>
      <vt:lpstr>Thermal photons from Au+Au@RHIC</vt:lpstr>
      <vt:lpstr>Elliptic Flow of Thermal Photons: Measure Evolution of Flow !</vt:lpstr>
      <vt:lpstr>Impact Parameter Dependence of v2</vt:lpstr>
      <vt:lpstr>Elliptic Flow of Thermal Dileptons: Measure Evolution of Flow !</vt:lpstr>
      <vt:lpstr>PowerPoint Presentation</vt:lpstr>
      <vt:lpstr>PowerPoint Presentation</vt:lpstr>
      <vt:lpstr>PowerPoint Presentation</vt:lpstr>
      <vt:lpstr>Intensity Interferometry of Thermal Photons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Photons: HBT Interferometry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Dropping mr vs. increasing Gr</vt:lpstr>
      <vt:lpstr>Passage of Jets Through QGP</vt:lpstr>
      <vt:lpstr>PowerPoint Presentation</vt:lpstr>
      <vt:lpstr>PowerPoint Presentation</vt:lpstr>
      <vt:lpstr>Confirmation of High Density Matter</vt:lpstr>
      <vt:lpstr>PowerPoint Presentation</vt:lpstr>
      <vt:lpstr>Photon tagged jets </vt:lpstr>
      <vt:lpstr>Dilepton vs. photon tagged jets</vt:lpstr>
      <vt:lpstr>Azimuthal tagging of jets with photons/dileptons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Heavy Quark Propagation</vt:lpstr>
      <vt:lpstr>PowerPoint Presentation</vt:lpstr>
      <vt:lpstr>Back up slides</vt:lpstr>
      <vt:lpstr>Low, Intermediate, &amp; High Mass Dileptons</vt:lpstr>
      <vt:lpstr>If I had more time:</vt:lpstr>
      <vt:lpstr>Most Reliable Historians of Ancient India</vt:lpstr>
      <vt:lpstr>Most Reliable Historians of Ancient India</vt:lpstr>
      <vt:lpstr>Intermediate Mass; NA50</vt:lpstr>
      <vt:lpstr>Photons: pre-equilibrium vs. thermal </vt:lpstr>
      <vt:lpstr>Photons: HBT Interferometry</vt:lpstr>
      <vt:lpstr>Elliptic Flow of Thermal Dileptons</vt:lpstr>
      <vt:lpstr>Elliptic Flow of Decay Photons</vt:lpstr>
      <vt:lpstr>Theoretical Interpretation of High-pT π0 Suppression</vt:lpstr>
      <vt:lpstr>QGP or Hot Hadrons? Enter WA98</vt:lpstr>
    </vt:vector>
  </TitlesOfParts>
  <Company>vecc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dks</dc:creator>
  <cp:lastModifiedBy>dinesh</cp:lastModifiedBy>
  <cp:revision>235</cp:revision>
  <dcterms:created xsi:type="dcterms:W3CDTF">2006-09-01T04:25:00Z</dcterms:created>
  <dcterms:modified xsi:type="dcterms:W3CDTF">2014-01-21T15:03:37Z</dcterms:modified>
</cp:coreProperties>
</file>